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47"/>
  </p:notesMasterIdLst>
  <p:handoutMasterIdLst>
    <p:handoutMasterId r:id="rId48"/>
  </p:handoutMasterIdLst>
  <p:sldIdLst>
    <p:sldId id="449" r:id="rId3"/>
    <p:sldId id="524" r:id="rId4"/>
    <p:sldId id="540" r:id="rId5"/>
    <p:sldId id="519" r:id="rId6"/>
    <p:sldId id="527" r:id="rId7"/>
    <p:sldId id="511" r:id="rId8"/>
    <p:sldId id="528" r:id="rId9"/>
    <p:sldId id="504" r:id="rId10"/>
    <p:sldId id="529" r:id="rId11"/>
    <p:sldId id="539" r:id="rId12"/>
    <p:sldId id="507" r:id="rId13"/>
    <p:sldId id="509" r:id="rId14"/>
    <p:sldId id="536" r:id="rId15"/>
    <p:sldId id="532" r:id="rId16"/>
    <p:sldId id="522" r:id="rId17"/>
    <p:sldId id="517" r:id="rId18"/>
    <p:sldId id="530" r:id="rId19"/>
    <p:sldId id="512" r:id="rId20"/>
    <p:sldId id="513" r:id="rId21"/>
    <p:sldId id="514" r:id="rId22"/>
    <p:sldId id="515" r:id="rId23"/>
    <p:sldId id="534" r:id="rId24"/>
    <p:sldId id="535" r:id="rId25"/>
    <p:sldId id="516" r:id="rId26"/>
    <p:sldId id="537" r:id="rId27"/>
    <p:sldId id="538" r:id="rId28"/>
    <p:sldId id="520" r:id="rId29"/>
    <p:sldId id="521" r:id="rId30"/>
    <p:sldId id="541" r:id="rId31"/>
    <p:sldId id="543" r:id="rId32"/>
    <p:sldId id="542" r:id="rId33"/>
    <p:sldId id="544" r:id="rId34"/>
    <p:sldId id="555" r:id="rId35"/>
    <p:sldId id="556" r:id="rId36"/>
    <p:sldId id="545" r:id="rId37"/>
    <p:sldId id="546" r:id="rId38"/>
    <p:sldId id="547" r:id="rId39"/>
    <p:sldId id="548" r:id="rId40"/>
    <p:sldId id="549" r:id="rId41"/>
    <p:sldId id="550" r:id="rId42"/>
    <p:sldId id="553" r:id="rId43"/>
    <p:sldId id="551" r:id="rId44"/>
    <p:sldId id="552" r:id="rId45"/>
    <p:sldId id="554" r:id="rId46"/>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FFFF99"/>
    <a:srgbClr val="FFFF66"/>
    <a:srgbClr val="CCECFF"/>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7485" autoAdjust="0"/>
  </p:normalViewPr>
  <p:slideViewPr>
    <p:cSldViewPr snapToGrid="0">
      <p:cViewPr varScale="1">
        <p:scale>
          <a:sx n="75" d="100"/>
          <a:sy n="75" d="100"/>
        </p:scale>
        <p:origin x="-331" y="-8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3/9/2015</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3/9/2015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PDTool Training on Deployment.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a typeface="ＭＳ Ｐゴシック" pitchFamily="34" charset="-128"/>
              </a:rPr>
              <a:t>The diagram depicts different scenarios within the Promotion and Deployment Tool.  The basic premise is that promotion involves moving CIS resources from one CIS environment to another.  This can be accomplished via CAR export/import or Version Control System (VCS) </a:t>
            </a:r>
            <a:r>
              <a:rPr lang="en-US" sz="1200" dirty="0" err="1" smtClean="0">
                <a:ea typeface="ＭＳ Ｐゴシック" pitchFamily="34" charset="-128"/>
              </a:rPr>
              <a:t>checkin</a:t>
            </a:r>
            <a:r>
              <a:rPr lang="en-US" sz="1200" dirty="0" smtClean="0">
                <a:ea typeface="ＭＳ Ｐゴシック" pitchFamily="34" charset="-128"/>
              </a:rPr>
              <a:t>/checkout. </a:t>
            </a:r>
          </a:p>
          <a:p>
            <a:endParaRPr lang="en-US" sz="1200" b="1" dirty="0" smtClean="0">
              <a:ea typeface="ＭＳ Ｐゴシック" pitchFamily="34" charset="-128"/>
            </a:endParaRPr>
          </a:p>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Catalog Server</a:t>
            </a:r>
            <a:r>
              <a:rPr lang="en-US" sz="1200" dirty="0" smtClean="0">
                <a:ea typeface="ＭＳ Ｐゴシック" pitchFamily="34" charset="-128"/>
              </a:rPr>
              <a:t> – this is a server that will host an instance of CIS which is used to catalog all CIS artifacts.  This is a separate concept from Deployment.</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r>
              <a:rPr lang="en-US" sz="1200" b="1" dirty="0" smtClean="0">
                <a:ea typeface="ＭＳ Ｐゴシック" pitchFamily="34" charset="-128"/>
              </a:rPr>
              <a:t>Scenarios</a:t>
            </a:r>
          </a:p>
          <a:p>
            <a:r>
              <a:rPr lang="en-US" sz="1200" u="sng" dirty="0" smtClean="0">
                <a:ea typeface="ＭＳ Ｐゴシック" pitchFamily="34" charset="-128"/>
              </a:rPr>
              <a:t>Scenario 1</a:t>
            </a:r>
            <a:r>
              <a:rPr lang="en-US" sz="1200" dirty="0" smtClean="0">
                <a:ea typeface="ＭＳ Ｐゴシック" pitchFamily="34" charset="-128"/>
              </a:rPr>
              <a:t>:  Car file based deployment.  </a:t>
            </a:r>
          </a:p>
          <a:p>
            <a:r>
              <a:rPr lang="en-US" sz="1200" dirty="0" smtClean="0">
                <a:ea typeface="ＭＳ Ｐゴシック" pitchFamily="34" charset="-128"/>
              </a:rPr>
              <a:t>The deployment actions are executed on the target promotion CIS server.  CIS artifacts are exported from the CIS source development server and </a:t>
            </a:r>
            <a:r>
              <a:rPr lang="en-US" sz="1200" dirty="0" err="1" smtClean="0">
                <a:ea typeface="ＭＳ Ｐゴシック" pitchFamily="34" charset="-128"/>
              </a:rPr>
              <a:t>FTP’ed</a:t>
            </a:r>
            <a:r>
              <a:rPr lang="en-US" sz="1200" dirty="0" smtClean="0">
                <a:ea typeface="ＭＳ Ｐゴシック" pitchFamily="34" charset="-128"/>
              </a:rPr>
              <a:t> to the target deployment server.  Deployment script</a:t>
            </a:r>
          </a:p>
          <a:p>
            <a:r>
              <a:rPr lang="en-US" sz="1200" u="sng" dirty="0" smtClean="0">
                <a:ea typeface="ＭＳ Ｐゴシック" pitchFamily="34" charset="-128"/>
              </a:rPr>
              <a:t>Scenario 2</a:t>
            </a:r>
            <a:r>
              <a:rPr lang="en-US" sz="1200" dirty="0" smtClean="0">
                <a:ea typeface="ＭＳ Ｐゴシック" pitchFamily="34" charset="-128"/>
              </a:rPr>
              <a:t>: VCS-based deployment (a.k.a. local deployment)</a:t>
            </a:r>
          </a:p>
          <a:p>
            <a:r>
              <a:rPr lang="en-US" sz="1200" dirty="0" smtClean="0">
                <a:ea typeface="ＭＳ Ｐゴシック" pitchFamily="34" charset="-128"/>
              </a:rPr>
              <a:t>The CIS developer uses CIS Studio to check-in resources into a configured VCS such as subversion.  The target promotion CIS server executes deployment scripts to check-out resources into a working directory.  (Granularity configured: trunk, branch, release, or files).  The deployment actions create a car file from the checked-out resources, import the car file and configure the resources in CIS.</a:t>
            </a:r>
          </a:p>
          <a:p>
            <a:r>
              <a:rPr lang="en-US" sz="1200" u="sng" dirty="0" smtClean="0">
                <a:ea typeface="ＭＳ Ｐゴシック" pitchFamily="34" charset="-128"/>
              </a:rPr>
              <a:t>Scenario 3</a:t>
            </a:r>
            <a:r>
              <a:rPr lang="en-US" sz="1200" dirty="0" smtClean="0">
                <a:ea typeface="ＭＳ Ｐゴシック" pitchFamily="34" charset="-128"/>
              </a:rPr>
              <a:t>: Deployment server with VCS (a.k.a. remote deployment)</a:t>
            </a:r>
          </a:p>
          <a:p>
            <a:r>
              <a:rPr lang="en-US" sz="1200" dirty="0" smtClean="0">
                <a:ea typeface="ＭＳ Ｐゴシック" pitchFamily="34" charset="-128"/>
              </a:rPr>
              <a:t>The CIS developer uses CIS Studio to check-in resources into a configured VCS such as subversion.  An operation on a deployment server executes a promotion process to deploy CIS resources to a target promotion CIS server.  The deployment server executes deployment actions on the deployment server to check-out resources into a working directory.  (Granularity configured: trunk, branch, release, or files).  The deployment actions run locally on the deployment server.  The actions create a car file from the checked-out resources.  It will then import the car file and configure the resources on the target CIS promotion server.   Nothing is pushed to the target machine.  All execution is done locally with remote access.   CIS supports a remote package import and access to remote CIS web service API’s.</a:t>
            </a:r>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The PDTool command line batch or shell script is</a:t>
            </a:r>
            <a:r>
              <a:rPr lang="en-US" sz="1000" baseline="0" dirty="0" smtClean="0">
                <a:ea typeface="ＭＳ Ｐゴシック" pitchFamily="34" charset="-128"/>
              </a:rPr>
              <a:t> used to “Execute” deployment plans, “Initialize” workspaces or “Encrypt” files with passwords in them.  PDTool is driven by a deployment plan file which contains a sequence of task actions or methods along with their arguments.</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PDTool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04900" y="696913"/>
            <a:ext cx="4648200"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1" kern="1200" dirty="0" smtClean="0">
                <a:solidFill>
                  <a:schemeClr val="tx1"/>
                </a:solidFill>
                <a:effectLst/>
                <a:latin typeface="+mn-lt"/>
                <a:ea typeface="+mn-ea"/>
                <a:cs typeface="+mn-cs"/>
              </a:rPr>
              <a:t>Technical Architecture</a:t>
            </a:r>
            <a:endParaRPr lang="en-US" sz="1400" b="1" i="1" kern="1200" dirty="0" smtClean="0">
              <a:solidFill>
                <a:schemeClr val="tx1"/>
              </a:solidFill>
              <a:effectLst/>
              <a:latin typeface="+mn-lt"/>
              <a:ea typeface="+mn-ea"/>
              <a:cs typeface="+mn-cs"/>
            </a:endParaRPr>
          </a:p>
          <a:p>
            <a:r>
              <a:rPr lang="en-US" dirty="0" smtClean="0">
                <a:effectLst/>
              </a:rPr>
              <a:t>The design shown in Figure 2 below exemplifies the modular architecture used by the Promotion and Deployment Tool.  In the description of each section below, it will be indicated what involvement by the user is required or possible.   For any information regarding extending the framework, the user should consult the Developer’s Guide.  It is intended that 90% of the functionality of the Promotion and Deployment Tool is provided out of the box. </a:t>
            </a:r>
          </a:p>
          <a:p>
            <a:r>
              <a:rPr lang="en-US" sz="1100" i="1" u="sng" kern="1200" dirty="0" smtClean="0">
                <a:solidFill>
                  <a:schemeClr val="tx1"/>
                </a:solidFill>
                <a:effectLst/>
                <a:latin typeface="+mn-lt"/>
                <a:ea typeface="+mn-ea"/>
                <a:cs typeface="+mn-cs"/>
              </a:rPr>
              <a:t>Shell/Batch Scripts</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Driver Script – a single script used to invoke a java command “</a:t>
            </a:r>
            <a:r>
              <a:rPr lang="en-US" sz="1200" kern="1200" dirty="0" err="1" smtClean="0">
                <a:solidFill>
                  <a:schemeClr val="tx1"/>
                </a:solidFill>
                <a:effectLst/>
                <a:latin typeface="+mn-lt"/>
                <a:ea typeface="+mn-ea"/>
                <a:cs typeface="+mn-cs"/>
              </a:rPr>
              <a:t>ExecutePDTool</a:t>
            </a:r>
            <a:r>
              <a:rPr lang="en-US" sz="1200" kern="1200" dirty="0" smtClean="0">
                <a:solidFill>
                  <a:schemeClr val="tx1"/>
                </a:solidFill>
                <a:effectLst/>
                <a:latin typeface="+mn-lt"/>
                <a:ea typeface="+mn-ea"/>
                <a:cs typeface="+mn-cs"/>
              </a:rPr>
              <a:t>” that will orchestrate through a well-defined property file and execute tasks or actions. </a:t>
            </a:r>
          </a:p>
          <a:p>
            <a:r>
              <a:rPr lang="en-US" i="1" u="sng" dirty="0" smtClean="0">
                <a:effectLst/>
              </a:rPr>
              <a:t>Common Framework </a:t>
            </a:r>
          </a:p>
          <a:p>
            <a:r>
              <a:rPr lang="en-US" sz="1200" i="1" u="sng" kern="1200" dirty="0" smtClean="0">
                <a:solidFill>
                  <a:schemeClr val="tx1"/>
                </a:solidFill>
                <a:effectLst/>
                <a:latin typeface="+mn-lt"/>
                <a:ea typeface="+mn-ea"/>
                <a:cs typeface="+mn-cs"/>
              </a:rPr>
              <a:t>Module Interfaces (Deployment Manager, Module Manager, WS API)</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Deployment Manager, Module Manager, CIS WS Interface API - contains a single point of interface for both ANT and Command line utilities.  It will provide logging, error handling, and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JDBC Interface Jar – contains a single generic JDBC interface that can invoke any published CIS procedure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Common Jar – contains common framework functions that are required by the Interface jars and ant jars.  </a:t>
            </a:r>
            <a:r>
              <a:rPr lang="en-US" sz="1200" kern="1200" dirty="0" err="1" smtClean="0">
                <a:solidFill>
                  <a:schemeClr val="tx1"/>
                </a:solidFill>
                <a:effectLst/>
                <a:latin typeface="+mn-lt"/>
                <a:ea typeface="+mn-ea"/>
                <a:cs typeface="+mn-cs"/>
              </a:rPr>
              <a:t>Classpaths</a:t>
            </a:r>
            <a:r>
              <a:rPr lang="en-US" sz="1200" kern="1200" dirty="0" smtClean="0">
                <a:solidFill>
                  <a:schemeClr val="tx1"/>
                </a:solidFill>
                <a:effectLst/>
                <a:latin typeface="+mn-lt"/>
                <a:ea typeface="+mn-ea"/>
                <a:cs typeface="+mn-cs"/>
              </a:rPr>
              <a:t> and packaging is separate from ANT so that an ant-less deploy can be realized.  Contains common code for parsing XML and logging.  </a:t>
            </a:r>
            <a:r>
              <a:rPr lang="en-US" dirty="0" smtClean="0">
                <a:effectLst/>
              </a:rPr>
              <a:t>Built by Composite PS.  Generic.  No need to extend. </a:t>
            </a:r>
          </a:p>
          <a:p>
            <a:r>
              <a:rPr lang="en-US" sz="1100" i="1" u="sng" kern="1200" dirty="0" smtClean="0">
                <a:solidFill>
                  <a:schemeClr val="tx1"/>
                </a:solidFill>
                <a:effectLst/>
                <a:latin typeface="+mn-lt"/>
                <a:ea typeface="+mn-ea"/>
                <a:cs typeface="+mn-cs"/>
              </a:rPr>
              <a:t>Ant</a:t>
            </a:r>
            <a:endParaRPr lang="en-US" sz="1100" i="0"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Ant Jar – contains the necessary modules to execute ANT.   Will be able to invoke Java-based interface wrapper modules as well as shell scripts.  Its main job is for orchestrating task execution.</a:t>
            </a:r>
          </a:p>
          <a:p>
            <a:pPr lvl="0"/>
            <a:r>
              <a:rPr lang="en-US" i="1" u="sng" dirty="0" smtClean="0">
                <a:effectLst/>
              </a:rPr>
              <a:t>Configuration Files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PDTool.dp</a:t>
            </a:r>
            <a:r>
              <a:rPr lang="en-US" sz="1200" kern="1200" dirty="0" smtClean="0">
                <a:solidFill>
                  <a:schemeClr val="tx1"/>
                </a:solidFill>
                <a:effectLst/>
                <a:latin typeface="+mn-lt"/>
                <a:ea typeface="+mn-ea"/>
                <a:cs typeface="+mn-cs"/>
              </a:rPr>
              <a:t> – provides the sequence of task (actions) for the command line script to orchestrate through.  This is known as the “Deployment Plan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build.xml – provides the sequence of task (actions) for Ant to orchestrate through.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servers.xml – provides CIS server specific information.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modules.xml – task module specific information.  </a:t>
            </a:r>
            <a:r>
              <a:rPr lang="en-US" dirty="0" smtClean="0">
                <a:effectLst/>
              </a:rPr>
              <a:t>Configured by customer. </a:t>
            </a:r>
          </a:p>
          <a:p>
            <a:r>
              <a:rPr lang="en-US" sz="1200" i="1" u="sng" kern="1200" dirty="0" smtClean="0">
                <a:solidFill>
                  <a:schemeClr val="tx1"/>
                </a:solidFill>
                <a:effectLst/>
                <a:latin typeface="+mn-lt"/>
                <a:ea typeface="+mn-ea"/>
                <a:cs typeface="+mn-cs"/>
              </a:rPr>
              <a:t>CIS Published Procedures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Published Procedures – published to any virtual database for access via the JDBC interface.  Focused on doing configuration.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Procedures – These SQL Script Procedures are focused on performing configuration and provide an easy to use interface for a customer to execute logic within CIS.   These procedures may invoke CIS WS Repository API or they may invoke pre-existing Utility components which in turn invoke the repository API.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Utilities – Composite Professional Services Asset procedures used to invoke the repository API’s. Built by Composite PS.</a:t>
            </a:r>
          </a:p>
        </p:txBody>
      </p:sp>
    </p:spTree>
    <p:extLst>
      <p:ext uri="{BB962C8B-B14F-4D97-AF65-F5344CB8AC3E}">
        <p14:creationId xmlns:p14="http://schemas.microsoft.com/office/powerpoint/2010/main" val="58098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28</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31788" y="696913"/>
            <a:ext cx="6194425" cy="348615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dirty="0" smtClean="0">
                <a:ea typeface="ＭＳ Ｐゴシック" pitchFamily="34" charset="-128"/>
              </a:rPr>
              <a:t>Prepare VCS Repository</a:t>
            </a:r>
            <a:r>
              <a:rPr lang="en-US" baseline="0" dirty="0" smtClean="0">
                <a:ea typeface="ＭＳ Ｐゴシック" pitchFamily="34" charset="-128"/>
              </a:rPr>
              <a:t> – an administrator uses native VCS tools to create a “repo” for CIS to check-in resources.</a:t>
            </a:r>
          </a:p>
          <a:p>
            <a:pPr marL="228600" indent="-228600">
              <a:buAutoNum type="arabicPeriod"/>
            </a:pPr>
            <a:r>
              <a:rPr lang="en-US" baseline="0" dirty="0" smtClean="0">
                <a:ea typeface="ＭＳ Ｐゴシック" pitchFamily="34" charset="-128"/>
              </a:rPr>
              <a:t>Install PDTool – install according to installation instructions</a:t>
            </a:r>
          </a:p>
          <a:p>
            <a:pPr marL="685800" lvl="1" indent="-228600">
              <a:buFont typeface="+mj-lt"/>
              <a:buAutoNum type="alphaLcPeriod"/>
            </a:pPr>
            <a:r>
              <a:rPr lang="en-US" baseline="0" dirty="0" smtClean="0">
                <a:ea typeface="ＭＳ Ｐゴシック" pitchFamily="34" charset="-128"/>
              </a:rPr>
              <a:t>VCS command line utility must be installed on same machine.</a:t>
            </a:r>
          </a:p>
          <a:p>
            <a:pPr marL="228600" lvl="0" indent="-228600">
              <a:buFont typeface="+mj-lt"/>
              <a:buAutoNum type="arabicPeriod"/>
            </a:pPr>
            <a:r>
              <a:rPr lang="en-US" baseline="0" dirty="0" smtClean="0">
                <a:ea typeface="ＭＳ Ｐゴシック" pitchFamily="34" charset="-128"/>
              </a:rPr>
              <a:t>Configure VCS Environment Properties – properties may be configured in one or all of environment batch files, deployment configuration property files or VCS Module XML property files.</a:t>
            </a:r>
          </a:p>
          <a:p>
            <a:pPr marL="0" lvl="0" indent="0">
              <a:buFont typeface="+mj-lt"/>
              <a:buNone/>
            </a:pPr>
            <a:r>
              <a:rPr lang="en-US" baseline="0" dirty="0" smtClean="0">
                <a:ea typeface="ＭＳ Ｐゴシック" pitchFamily="34" charset="-128"/>
              </a:rPr>
              <a:t>4.1 Initialize VCS Workspace – executing VCS </a:t>
            </a:r>
            <a:r>
              <a:rPr lang="en-US" baseline="0" dirty="0" err="1" smtClean="0">
                <a:ea typeface="ＭＳ Ｐゴシック" pitchFamily="34" charset="-128"/>
              </a:rPr>
              <a:t>Init</a:t>
            </a:r>
            <a:r>
              <a:rPr lang="en-US" baseline="0" dirty="0" smtClean="0">
                <a:ea typeface="ＭＳ Ｐゴシック" pitchFamily="34" charset="-128"/>
              </a:rPr>
              <a:t> initializes the local workspace with what is in the VCS system.  This is a pre-requisite to using VCS.</a:t>
            </a:r>
          </a:p>
          <a:p>
            <a:pPr marL="0" lvl="0" indent="0">
              <a:buFont typeface="+mj-lt"/>
              <a:buNone/>
            </a:pPr>
            <a:r>
              <a:rPr lang="en-US" baseline="0" dirty="0" smtClean="0">
                <a:ea typeface="ＭＳ Ｐゴシック" pitchFamily="34" charset="-128"/>
              </a:rPr>
              <a:t>4.2 Initialize VCS Base Folders – this is a one-time, optional operation performed by an admin in a multi-tenant environment where only certain folders will be checked in under version control.  This alleviates having to check-in the entire CIS repository which could be quite large.</a:t>
            </a:r>
          </a:p>
          <a:p>
            <a:pPr marL="0" lvl="0" indent="0">
              <a:buFont typeface="+mj-lt"/>
              <a:buNone/>
            </a:pPr>
            <a:r>
              <a:rPr lang="en-US" baseline="0" dirty="0" smtClean="0">
                <a:ea typeface="ＭＳ Ｐゴシック" pitchFamily="34" charset="-128"/>
              </a:rPr>
              <a:t>5. Configure VCS Module XML configuration file – this XML file allows for multiple VCS configurations to be referenced.  The multiple references may be different VCS systems like subversion and TFS or they may be different URLS within the same VCS systems.</a:t>
            </a:r>
          </a:p>
          <a:p>
            <a:pPr marL="0" lvl="0" indent="0">
              <a:buFont typeface="+mj-lt"/>
              <a:buNone/>
            </a:pPr>
            <a:r>
              <a:rPr lang="en-US" baseline="0" dirty="0" smtClean="0">
                <a:ea typeface="ＭＳ Ｐゴシック" pitchFamily="34" charset="-128"/>
              </a:rPr>
              <a:t>6. Configure VCS Deployment Plan File – the deployment plan is the heart of PDTool.  It defines the order and methods that will be executed upon deployment.</a:t>
            </a:r>
          </a:p>
          <a:p>
            <a:pPr marL="0" lvl="0" indent="0">
              <a:buFont typeface="+mj-lt"/>
              <a:buNone/>
            </a:pPr>
            <a:r>
              <a:rPr lang="en-US" baseline="0" dirty="0" smtClean="0">
                <a:ea typeface="ＭＳ Ｐゴシック" pitchFamily="34" charset="-128"/>
              </a:rPr>
              <a:t>7. Test VCS – run the deployment plan through a test execution in a lower environment to insure the plan is working as desired before running in production.</a:t>
            </a:r>
            <a:endParaRPr lang="en-US" dirty="0" smtClean="0">
              <a:ea typeface="ＭＳ Ｐゴシック" pitchFamily="34" charset="-128"/>
            </a:endParaRPr>
          </a:p>
        </p:txBody>
      </p:sp>
    </p:spTree>
    <p:extLst>
      <p:ext uri="{BB962C8B-B14F-4D97-AF65-F5344CB8AC3E}">
        <p14:creationId xmlns:p14="http://schemas.microsoft.com/office/powerpoint/2010/main" val="1906463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04900" y="696913"/>
            <a:ext cx="4648200" cy="3486150"/>
          </a:xfrm>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04900" y="696913"/>
            <a:ext cx="4648200" cy="3486150"/>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sz="500" b="1" u="sng" smtClean="0">
                <a:ea typeface="ＭＳ Ｐゴシック" pitchFamily="34" charset="-128"/>
              </a:rPr>
              <a:t>Deployment Framework Artifacts</a:t>
            </a:r>
          </a:p>
          <a:p>
            <a:pPr marL="228600" indent="-228600"/>
            <a:endParaRPr lang="en-US" sz="500" i="1" u="sng" smtClean="0">
              <a:ea typeface="ＭＳ Ｐゴシック" pitchFamily="34" charset="-128"/>
            </a:endParaRPr>
          </a:p>
          <a:p>
            <a:pPr marL="228600" indent="-228600"/>
            <a:r>
              <a:rPr lang="en-US" sz="500" i="1" u="sng" smtClean="0">
                <a:ea typeface="ＭＳ Ｐゴシック" pitchFamily="34" charset="-128"/>
              </a:rPr>
              <a:t>CIS Interface Procedures</a:t>
            </a:r>
          </a:p>
          <a:p>
            <a:pPr marL="685800" lvl="1" indent="-228600">
              <a:buFontTx/>
              <a:buAutoNum type="arabicPeriod"/>
            </a:pPr>
            <a:r>
              <a:rPr lang="en-US" sz="500" smtClean="0">
                <a:ea typeface="ＭＳ Ｐゴシック" pitchFamily="34" charset="-128"/>
              </a:rPr>
              <a:t>CIS Interface Wrapper – contains a single point of interface for both ANT and Command line utilities.  It will provide logging, error handling,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CIS WS API Interface Jar – contains individual interface functions for each CIS WS Repository API</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CIS JDBC Interface Jar – contains a single generic JDBC interface that can invoke any published CIS procedure</a:t>
            </a:r>
          </a:p>
          <a:p>
            <a:pPr marL="1143000" lvl="2" indent="-228600">
              <a:buFontTx/>
              <a:buChar char="•"/>
            </a:pPr>
            <a:r>
              <a:rPr lang="en-US" sz="500" smtClean="0">
                <a:ea typeface="ＭＳ Ｐゴシック" pitchFamily="34" charset="-128"/>
              </a:rPr>
              <a:t>Built by Composite PS.  No need to extend.</a:t>
            </a:r>
          </a:p>
          <a:p>
            <a:pPr marL="1143000" lvl="2" indent="-228600">
              <a:buFontTx/>
              <a:buChar char="•"/>
            </a:pPr>
            <a:endParaRPr lang="en-US" sz="500" smtClean="0">
              <a:ea typeface="ＭＳ Ｐゴシック" pitchFamily="34" charset="-128"/>
            </a:endParaRPr>
          </a:p>
          <a:p>
            <a:pPr marL="228600" indent="-228600"/>
            <a:r>
              <a:rPr lang="en-US" sz="500" i="1" u="sng" smtClean="0">
                <a:ea typeface="ＭＳ Ｐゴシック" pitchFamily="34" charset="-128"/>
              </a:rPr>
              <a:t>Modular Wrapper Shell/Batch Scripts</a:t>
            </a:r>
          </a:p>
          <a:p>
            <a:pPr marL="685800" lvl="1" indent="-228600">
              <a:buFontTx/>
              <a:buAutoNum type="arabicPeriod"/>
            </a:pPr>
            <a:r>
              <a:rPr lang="en-US" sz="500" smtClean="0">
                <a:ea typeface="ＭＳ Ｐゴシック" pitchFamily="34" charset="-128"/>
              </a:rPr>
              <a:t>Modularized wrapper shell/batch script to invoke a single function in the CIS WS Jar file – no parsing of arguments – all command line driven (one script for each function).</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Wrapper shell/batch script to interface with CIS JDBC Jar file</a:t>
            </a:r>
          </a:p>
          <a:p>
            <a:pPr marL="1143000" lvl="2" indent="-228600">
              <a:buFontTx/>
              <a:buChar char="•"/>
            </a:pPr>
            <a:r>
              <a:rPr lang="en-US" sz="500" smtClean="0">
                <a:ea typeface="ＭＳ Ｐゴシック" pitchFamily="34" charset="-128"/>
              </a:rPr>
              <a:t>Built by Composite PS.  No need to extend by a customer.  Pass in parameters to effect behavior.</a:t>
            </a:r>
          </a:p>
          <a:p>
            <a:pPr marL="685800" lvl="1" indent="-228600">
              <a:buFontTx/>
              <a:buAutoNum type="arabicPeriod"/>
            </a:pPr>
            <a:r>
              <a:rPr lang="en-US" sz="500" smtClean="0">
                <a:ea typeface="ＭＳ Ｐゴシック" pitchFamily="34" charset="-128"/>
              </a:rPr>
              <a:t>Wrapper shell/batch script to interface with CIS VCS scripts</a:t>
            </a:r>
          </a:p>
          <a:p>
            <a:pPr marL="1143000" lvl="2" indent="-228600">
              <a:buFontTx/>
              <a:buChar char="•"/>
            </a:pPr>
            <a:r>
              <a:rPr lang="en-US" sz="500" smtClean="0">
                <a:ea typeface="ＭＳ Ｐゴシック" pitchFamily="34" charset="-128"/>
              </a:rPr>
              <a:t>Built by Composite PS.  May need to extend to different VCS systems.</a:t>
            </a:r>
          </a:p>
          <a:p>
            <a:pPr marL="685800" lvl="1" indent="-228600">
              <a:buFontTx/>
              <a:buAutoNum type="arabicPeriod"/>
            </a:pPr>
            <a:r>
              <a:rPr lang="en-US" sz="500" smtClean="0">
                <a:ea typeface="ＭＳ Ｐゴシック" pitchFamily="34" charset="-128"/>
              </a:rPr>
              <a:t>Wrapper shell/batch script (if needed) to interface with CIS shell/batch scripts.</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Common Framework</a:t>
            </a:r>
          </a:p>
          <a:p>
            <a:pPr marL="685800" lvl="1" indent="-228600">
              <a:buFontTx/>
              <a:buAutoNum type="arabicPeriod"/>
            </a:pPr>
            <a:r>
              <a:rPr lang="en-US" sz="500" smtClean="0">
                <a:ea typeface="ＭＳ Ｐゴシック" pitchFamily="34" charset="-128"/>
              </a:rPr>
              <a:t>Common Jar – contains common framework functions that are required by the Interface jars and ant jars.  Classpaths and packaging is separate from ANT so that an ant-less deploy can be realized.  Contains common code for parsing XML and logging.</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Ant</a:t>
            </a:r>
          </a:p>
          <a:p>
            <a:pPr marL="685800" lvl="1" indent="-228600">
              <a:buFontTx/>
              <a:buAutoNum type="arabicPeriod"/>
            </a:pPr>
            <a:r>
              <a:rPr lang="en-US" sz="500" smtClean="0">
                <a:ea typeface="ＭＳ Ｐゴシック" pitchFamily="34" charset="-128"/>
              </a:rPr>
              <a:t>Ant Jar – contains the necessary modules to execute ANT.   Will be able to invoke Java-based interface wrapper modules as well as shell scripts.  Depending on the implementation, ant may invoke a PS provided wrapper script or it may invoke the CIS-product provided scripts.  Either way, access to a Composite Installation home directory will be required on the server where the scripts are being executed.   Very important --- It’s main job is for orchestrating task execution.</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Configuration XML Files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build.xml – provides build environment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servers.xml – provides server CIS specific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modules.xml – task module specific information.  </a:t>
            </a:r>
          </a:p>
          <a:p>
            <a:pPr marL="1143000" lvl="2" indent="-228600">
              <a:buFontTx/>
              <a:buChar char="•"/>
            </a:pPr>
            <a:r>
              <a:rPr lang="en-US" sz="500" smtClean="0">
                <a:ea typeface="ＭＳ Ｐゴシック" pitchFamily="34" charset="-128"/>
              </a:rPr>
              <a:t>Configured by customer.</a:t>
            </a:r>
          </a:p>
          <a:p>
            <a:pPr marL="228600" indent="-228600"/>
            <a:r>
              <a:rPr lang="en-US" sz="500" i="1" u="sng" smtClean="0">
                <a:ea typeface="ＭＳ Ｐゴシック" pitchFamily="34" charset="-128"/>
              </a:rPr>
              <a:t>Driver Shell/Batch Scripts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Driver shell/batch script to execute a deployment</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XML parser Jar – parse out the xml configuration files into properties for driver shell script to use</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CIS Published Procedures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CIS Published Procedures – published to the _admin_ virtual database for access via the JDBC interface.  Focused on doing configuration.</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CIS Procedures – These SQL Script Procedures are focused on performing configuration and provide an easy to use interface for a customer to execute logic within CIS.   These procedure may invoke CIS WS Repository API or they may invoke pre-existing Utility components which in turn invoke the repository API.</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Utilities – Composite Professional Services Asset procedures used to invoke the repository API’s. </a:t>
            </a:r>
          </a:p>
          <a:p>
            <a:pPr marL="1143000" lvl="2" indent="-228600">
              <a:buFontTx/>
              <a:buChar char="•"/>
            </a:pPr>
            <a:r>
              <a:rPr lang="en-US" sz="500" smtClean="0">
                <a:ea typeface="ＭＳ Ｐゴシック" pitchFamily="34" charset="-128"/>
              </a:rPr>
              <a:t>Built by Composite PS or the customer.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331788" y="696913"/>
            <a:ext cx="6194425" cy="3486150"/>
          </a:xfrm>
          <a:ln/>
        </p:spPr>
      </p:sp>
      <p:sp>
        <p:nvSpPr>
          <p:cNvPr id="52227"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sz="500" b="1" u="sng" smtClean="0">
                <a:ea typeface="ＭＳ Ｐゴシック" pitchFamily="34" charset="-128"/>
              </a:rPr>
              <a:t>Deployment Framework Artifacts</a:t>
            </a:r>
          </a:p>
          <a:p>
            <a:pPr marL="228600" indent="-228600"/>
            <a:endParaRPr lang="en-US" sz="500" i="1" u="sng" smtClean="0">
              <a:ea typeface="ＭＳ Ｐゴシック" pitchFamily="34" charset="-128"/>
            </a:endParaRPr>
          </a:p>
          <a:p>
            <a:pPr marL="228600" indent="-228600"/>
            <a:r>
              <a:rPr lang="en-US" sz="500" i="1" u="sng" smtClean="0">
                <a:ea typeface="ＭＳ Ｐゴシック" pitchFamily="34" charset="-128"/>
              </a:rPr>
              <a:t>CIS Interface Procedures</a:t>
            </a:r>
          </a:p>
          <a:p>
            <a:pPr marL="685800" lvl="1" indent="-228600">
              <a:buFontTx/>
              <a:buAutoNum type="arabicPeriod"/>
            </a:pPr>
            <a:r>
              <a:rPr lang="en-US" sz="500" smtClean="0">
                <a:ea typeface="ＭＳ Ｐゴシック" pitchFamily="34" charset="-128"/>
              </a:rPr>
              <a:t>CIS Interface Wrapper – contains a single point of interface for both ANT and Command line utilities.  It will provide logging, error handling,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CIS WS API Interface Jar – contains individual interface functions for each CIS WS Repository API</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CIS JDBC Interface Jar – contains a single generic JDBC interface that can invoke any published CIS procedure</a:t>
            </a:r>
          </a:p>
          <a:p>
            <a:pPr marL="1143000" lvl="2" indent="-228600">
              <a:buFontTx/>
              <a:buChar char="•"/>
            </a:pPr>
            <a:r>
              <a:rPr lang="en-US" sz="500" smtClean="0">
                <a:ea typeface="ＭＳ Ｐゴシック" pitchFamily="34" charset="-128"/>
              </a:rPr>
              <a:t>Built by Composite PS.  No need to extend.</a:t>
            </a:r>
          </a:p>
          <a:p>
            <a:pPr marL="1143000" lvl="2" indent="-228600">
              <a:buFontTx/>
              <a:buChar char="•"/>
            </a:pPr>
            <a:endParaRPr lang="en-US" sz="500" smtClean="0">
              <a:ea typeface="ＭＳ Ｐゴシック" pitchFamily="34" charset="-128"/>
            </a:endParaRPr>
          </a:p>
          <a:p>
            <a:pPr marL="228600" indent="-228600"/>
            <a:r>
              <a:rPr lang="en-US" sz="500" i="1" u="sng" smtClean="0">
                <a:ea typeface="ＭＳ Ｐゴシック" pitchFamily="34" charset="-128"/>
              </a:rPr>
              <a:t>Modular Wrapper Shell/Batch Scripts</a:t>
            </a:r>
          </a:p>
          <a:p>
            <a:pPr marL="685800" lvl="1" indent="-228600">
              <a:buFontTx/>
              <a:buAutoNum type="arabicPeriod"/>
            </a:pPr>
            <a:r>
              <a:rPr lang="en-US" sz="500" smtClean="0">
                <a:ea typeface="ＭＳ Ｐゴシック" pitchFamily="34" charset="-128"/>
              </a:rPr>
              <a:t>Modularized wrapper shell/batch script to invoke a single function in the CIS WS Jar file – no parsing of arguments – all command line driven (one script for each function).</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Wrapper shell/batch script to interface with CIS JDBC Jar file</a:t>
            </a:r>
          </a:p>
          <a:p>
            <a:pPr marL="1143000" lvl="2" indent="-228600">
              <a:buFontTx/>
              <a:buChar char="•"/>
            </a:pPr>
            <a:r>
              <a:rPr lang="en-US" sz="500" smtClean="0">
                <a:ea typeface="ＭＳ Ｐゴシック" pitchFamily="34" charset="-128"/>
              </a:rPr>
              <a:t>Built by Composite PS.  No need to extend by a customer.  Pass in parameters to effect behavior.</a:t>
            </a:r>
          </a:p>
          <a:p>
            <a:pPr marL="685800" lvl="1" indent="-228600">
              <a:buFontTx/>
              <a:buAutoNum type="arabicPeriod"/>
            </a:pPr>
            <a:r>
              <a:rPr lang="en-US" sz="500" smtClean="0">
                <a:ea typeface="ＭＳ Ｐゴシック" pitchFamily="34" charset="-128"/>
              </a:rPr>
              <a:t>Wrapper shell/batch script to interface with CIS VCS scripts</a:t>
            </a:r>
          </a:p>
          <a:p>
            <a:pPr marL="1143000" lvl="2" indent="-228600">
              <a:buFontTx/>
              <a:buChar char="•"/>
            </a:pPr>
            <a:r>
              <a:rPr lang="en-US" sz="500" smtClean="0">
                <a:ea typeface="ＭＳ Ｐゴシック" pitchFamily="34" charset="-128"/>
              </a:rPr>
              <a:t>Built by Composite PS.  May need to extend to different VCS systems.</a:t>
            </a:r>
          </a:p>
          <a:p>
            <a:pPr marL="685800" lvl="1" indent="-228600">
              <a:buFontTx/>
              <a:buAutoNum type="arabicPeriod"/>
            </a:pPr>
            <a:r>
              <a:rPr lang="en-US" sz="500" smtClean="0">
                <a:ea typeface="ＭＳ Ｐゴシック" pitchFamily="34" charset="-128"/>
              </a:rPr>
              <a:t>Wrapper shell/batch script (if needed) to interface with CIS shell/batch scripts.</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Common Framework</a:t>
            </a:r>
          </a:p>
          <a:p>
            <a:pPr marL="685800" lvl="1" indent="-228600">
              <a:buFontTx/>
              <a:buAutoNum type="arabicPeriod"/>
            </a:pPr>
            <a:r>
              <a:rPr lang="en-US" sz="500" smtClean="0">
                <a:ea typeface="ＭＳ Ｐゴシック" pitchFamily="34" charset="-128"/>
              </a:rPr>
              <a:t>Common Jar – contains common framework functions that are required by the Interface jars and ant jars.  Classpaths and packaging is separate from ANT so that an ant-less deploy can be realized.  Contains common code for parsing XML and logging.</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Ant</a:t>
            </a:r>
          </a:p>
          <a:p>
            <a:pPr marL="685800" lvl="1" indent="-228600">
              <a:buFontTx/>
              <a:buAutoNum type="arabicPeriod"/>
            </a:pPr>
            <a:r>
              <a:rPr lang="en-US" sz="500" smtClean="0">
                <a:ea typeface="ＭＳ Ｐゴシック" pitchFamily="34" charset="-128"/>
              </a:rPr>
              <a:t>Ant Jar – contains the necessary modules to execute ANT.   Will be able to invoke Java-based interface wrapper modules as well as shell scripts.  Depending on the implementation, ant may invoke a PS provided wrapper script or it may invoke the CIS-product provided scripts.  Either way, access to a Composite Installation home directory will be required on the server where the scripts are being executed.   Very important --- It’s main job is for orchestrating task execution.</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Configuration XML Files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build.xml – provides build environment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servers.xml – provides server CIS specific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modules.xml – task module specific information.  </a:t>
            </a:r>
          </a:p>
          <a:p>
            <a:pPr marL="1143000" lvl="2" indent="-228600">
              <a:buFontTx/>
              <a:buChar char="•"/>
            </a:pPr>
            <a:r>
              <a:rPr lang="en-US" sz="500" smtClean="0">
                <a:ea typeface="ＭＳ Ｐゴシック" pitchFamily="34" charset="-128"/>
              </a:rPr>
              <a:t>Configured by customer.</a:t>
            </a:r>
          </a:p>
          <a:p>
            <a:pPr marL="228600" indent="-228600"/>
            <a:r>
              <a:rPr lang="en-US" sz="500" i="1" u="sng" smtClean="0">
                <a:ea typeface="ＭＳ Ｐゴシック" pitchFamily="34" charset="-128"/>
              </a:rPr>
              <a:t>Driver Shell/Batch Scripts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Driver shell/batch script to execute a deployment</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XML parser Jar – parse out the xml configuration files into properties for driver shell script to use</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CIS Published Procedures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CIS Published Procedures – published to the _admin_ virtual database for access via the JDBC interface.  Focused on doing configuration.</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CIS Procedures – These SQL Script Procedures are focused on performing configuration and provide an easy to use interface for a customer to execute logic within CIS.   These procedure may invoke CIS WS Repository API or they may invoke pre-existing Utility components which in turn invoke the repository API.</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Utilities – Composite Professional Services Asset procedures used to invoke the repository API’s. </a:t>
            </a:r>
          </a:p>
          <a:p>
            <a:pPr marL="1143000" lvl="2" indent="-228600">
              <a:buFontTx/>
              <a:buChar char="•"/>
            </a:pPr>
            <a:r>
              <a:rPr lang="en-US" sz="500" smtClean="0">
                <a:ea typeface="ＭＳ Ｐゴシック" pitchFamily="34" charset="-128"/>
              </a:rPr>
              <a:t>Built by Composite PS or the customer.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331788" y="696913"/>
            <a:ext cx="6194425" cy="3486150"/>
          </a:xfrm>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31788" y="696913"/>
            <a:ext cx="6194425" cy="3486150"/>
          </a:xfrm>
          <a:ln/>
        </p:spPr>
      </p:sp>
      <p:sp>
        <p:nvSpPr>
          <p:cNvPr id="54275"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sz="500" smtClean="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331788" y="696913"/>
            <a:ext cx="6194425" cy="3486150"/>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331788" y="696913"/>
            <a:ext cx="6194425" cy="348615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smtClean="0">
                <a:ea typeface="ＭＳ Ｐゴシック" pitchFamily="34" charset="-128"/>
              </a:rPr>
              <a:t>The main program calls various modules. Most of the modules should be out of box as provided by this solution. A few will be modified or swapped.</a:t>
            </a:r>
          </a:p>
          <a:p>
            <a:r>
              <a:rPr lang="en-US" sz="1000" smtClean="0">
                <a:ea typeface="ＭＳ Ｐゴシック" pitchFamily="34" charset="-128"/>
              </a:rPr>
              <a:t>The pesudo code is simplified. In practice, it will contain some input parameters.</a:t>
            </a:r>
          </a:p>
          <a:p>
            <a:r>
              <a:rPr lang="en-US" sz="1000" smtClean="0">
                <a:ea typeface="ＭＳ Ｐゴシック" pitchFamily="34" charset="-128"/>
              </a:rPr>
              <a:t>Each module can receive input parameters if there are only a few of them. If there are a lot, it will read from the config files itself.</a:t>
            </a:r>
          </a:p>
          <a:p>
            <a:pPr>
              <a:buFontTx/>
              <a:buChar char="-"/>
            </a:pPr>
            <a:r>
              <a:rPr lang="en-US" sz="1000" smtClean="0">
                <a:ea typeface="ＭＳ Ｐゴシック" pitchFamily="34" charset="-128"/>
              </a:rPr>
              <a:t>Deploy_workspace deploys the necessary files to the target server. It can be file copy, FTP, “svn update” or even via a CD/DVD (classified networks).</a:t>
            </a:r>
          </a:p>
          <a:p>
            <a:pPr>
              <a:buFontTx/>
              <a:buChar char="-"/>
            </a:pPr>
            <a:r>
              <a:rPr lang="en-US" sz="1000" smtClean="0">
                <a:ea typeface="ＭＳ Ｐゴシック" pitchFamily="34" charset="-128"/>
              </a:rPr>
              <a:t>Deploy_base_code_via_svn will take what is stored in Subversion, package them up into a checkout.car file, and import it. It is comparable to deploy_base_code_via_car.</a:t>
            </a:r>
          </a:p>
          <a:p>
            <a:r>
              <a:rPr lang="en-US" sz="1000" smtClean="0">
                <a:ea typeface="ＭＳ Ｐゴシック" pitchFamily="34" charset="-128"/>
              </a:rPr>
              <a:t>The ‘base code’ part means it just contains what came from DEV, so it does not have the environment-specific variations.</a:t>
            </a:r>
          </a:p>
          <a:p>
            <a:pPr>
              <a:buFontTx/>
              <a:buChar char="-"/>
            </a:pPr>
            <a:r>
              <a:rPr lang="en-US" sz="1000" smtClean="0">
                <a:ea typeface="ＭＳ Ｐゴシック" pitchFamily="34" charset="-128"/>
              </a:rPr>
              <a:t>Configure_env_specific_settings will overwrite the imported CIS objects and replace them with environment-specific settings, such as data source URLs, data source passwords, permissions, etc.</a:t>
            </a:r>
          </a:p>
          <a:p>
            <a:pPr>
              <a:buFontTx/>
              <a:buChar char="-"/>
            </a:pPr>
            <a:r>
              <a:rPr lang="en-US" sz="1000" smtClean="0">
                <a:ea typeface="ＭＳ Ｐゴシック" pitchFamily="34" charset="-128"/>
              </a:rPr>
              <a:t>Configure_server_settings will update the CIS server settings such as Java heap size, SQL case sensitivity, etc.</a:t>
            </a:r>
          </a:p>
          <a:p>
            <a:pPr>
              <a:buFontTx/>
              <a:buChar char="-"/>
            </a:pPr>
            <a:r>
              <a:rPr lang="en-US" sz="1000" smtClean="0">
                <a:ea typeface="ＭＳ Ｐゴシック" pitchFamily="34" charset="-128"/>
              </a:rPr>
              <a:t>We recommend restarting CIS after each deployment because something might break and it may not surface until after a restart.</a:t>
            </a:r>
          </a:p>
          <a:p>
            <a:pPr>
              <a:buFontTx/>
              <a:buChar char="-"/>
            </a:pPr>
            <a:r>
              <a:rPr lang="en-US" sz="1000" smtClean="0">
                <a:ea typeface="ＭＳ Ｐゴシック" pitchFamily="34" charset="-128"/>
              </a:rPr>
              <a:t>Verification_test will look for changes associated with this round of deployment. For example, if a new data source was added, it should check that it was properly created.</a:t>
            </a:r>
          </a:p>
          <a:p>
            <a:pPr>
              <a:buFontTx/>
              <a:buChar char="-"/>
            </a:pPr>
            <a:r>
              <a:rPr lang="en-US" sz="1000" smtClean="0">
                <a:ea typeface="ＭＳ Ｐゴシック" pitchFamily="34" charset="-128"/>
              </a:rPr>
              <a:t>Regression_test will exercise a suite of existing views and procedures whether they have been modified in this round of deployment or not.</a:t>
            </a:r>
          </a:p>
          <a:p>
            <a:pPr>
              <a:buFontTx/>
              <a:buChar char="-"/>
            </a:pPr>
            <a:r>
              <a:rPr lang="en-US" sz="1000" smtClean="0">
                <a:ea typeface="ＭＳ Ｐゴシック" pitchFamily="34" charset="-128"/>
              </a:rPr>
              <a:t>Notify_deployment_status can send an email about the result of the deployment.</a:t>
            </a:r>
          </a:p>
          <a:p>
            <a:endParaRPr lang="en-US" sz="1000" smtClean="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31788" y="696913"/>
            <a:ext cx="6194425" cy="3486150"/>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331788" y="696913"/>
            <a:ext cx="6194425"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smtClean="0">
                <a:ea typeface="ＭＳ Ｐゴシック" pitchFamily="34" charset="-128"/>
              </a:rPr>
              <a:t>The main program calls various modules. Most of the modules should be out of box as provided by this solution. A few will be modified or swapped.</a:t>
            </a:r>
          </a:p>
          <a:p>
            <a:r>
              <a:rPr lang="en-US" sz="1000" smtClean="0">
                <a:ea typeface="ＭＳ Ｐゴシック" pitchFamily="34" charset="-128"/>
              </a:rPr>
              <a:t>The pesudo code is simplified. In practice, it will contain some input parameters.</a:t>
            </a:r>
          </a:p>
          <a:p>
            <a:r>
              <a:rPr lang="en-US" sz="1000" smtClean="0">
                <a:ea typeface="ＭＳ Ｐゴシック" pitchFamily="34" charset="-128"/>
              </a:rPr>
              <a:t>Each module can receive input parameters if there are only a few of them. If there are a lot, it will read from the config files itself.</a:t>
            </a:r>
          </a:p>
          <a:p>
            <a:pPr>
              <a:buFontTx/>
              <a:buChar char="-"/>
            </a:pPr>
            <a:r>
              <a:rPr lang="en-US" sz="1000" smtClean="0">
                <a:ea typeface="ＭＳ Ｐゴシック" pitchFamily="34" charset="-128"/>
              </a:rPr>
              <a:t>Deploy_workspace deploys the necessary files to the target server. It can be file copy, FTP, “svn update” or even via a CD/DVD (classified networks).</a:t>
            </a:r>
          </a:p>
          <a:p>
            <a:pPr>
              <a:buFontTx/>
              <a:buChar char="-"/>
            </a:pPr>
            <a:r>
              <a:rPr lang="en-US" sz="1000" smtClean="0">
                <a:ea typeface="ＭＳ Ｐゴシック" pitchFamily="34" charset="-128"/>
              </a:rPr>
              <a:t>Deploy_base_code_via_svn will take what is stored in Subversion, package them up into a checkout.car file, and import it. It is comparable to deploy_base_code_via_car.</a:t>
            </a:r>
          </a:p>
          <a:p>
            <a:r>
              <a:rPr lang="en-US" sz="1000" smtClean="0">
                <a:ea typeface="ＭＳ Ｐゴシック" pitchFamily="34" charset="-128"/>
              </a:rPr>
              <a:t>The ‘base code’ part means it just contains what came from DEV, so it does not have the environment-specific variations.</a:t>
            </a:r>
          </a:p>
          <a:p>
            <a:pPr>
              <a:buFontTx/>
              <a:buChar char="-"/>
            </a:pPr>
            <a:r>
              <a:rPr lang="en-US" sz="1000" smtClean="0">
                <a:ea typeface="ＭＳ Ｐゴシック" pitchFamily="34" charset="-128"/>
              </a:rPr>
              <a:t>Configure_env_specific_settings will overwrite the imported CIS objects and replace them with environment-specific settings, such as data source URLs, data source passwords, permissions, etc.</a:t>
            </a:r>
          </a:p>
          <a:p>
            <a:pPr>
              <a:buFontTx/>
              <a:buChar char="-"/>
            </a:pPr>
            <a:r>
              <a:rPr lang="en-US" sz="1000" smtClean="0">
                <a:ea typeface="ＭＳ Ｐゴシック" pitchFamily="34" charset="-128"/>
              </a:rPr>
              <a:t>Configure_server_settings will update the CIS server settings such as Java heap size, SQL case sensitivity, etc.</a:t>
            </a:r>
          </a:p>
          <a:p>
            <a:pPr>
              <a:buFontTx/>
              <a:buChar char="-"/>
            </a:pPr>
            <a:r>
              <a:rPr lang="en-US" sz="1000" smtClean="0">
                <a:ea typeface="ＭＳ Ｐゴシック" pitchFamily="34" charset="-128"/>
              </a:rPr>
              <a:t>We recommend restarting CIS after each deployment because something might break and it may not surface until after a restart.</a:t>
            </a:r>
          </a:p>
          <a:p>
            <a:pPr>
              <a:buFontTx/>
              <a:buChar char="-"/>
            </a:pPr>
            <a:r>
              <a:rPr lang="en-US" sz="1000" smtClean="0">
                <a:ea typeface="ＭＳ Ｐゴシック" pitchFamily="34" charset="-128"/>
              </a:rPr>
              <a:t>Verification_test will look for changes associated with this round of deployment. For example, if a new data source was added, it should check that it was properly created.</a:t>
            </a:r>
          </a:p>
          <a:p>
            <a:pPr>
              <a:buFontTx/>
              <a:buChar char="-"/>
            </a:pPr>
            <a:r>
              <a:rPr lang="en-US" sz="1000" smtClean="0">
                <a:ea typeface="ＭＳ Ｐゴシック" pitchFamily="34" charset="-128"/>
              </a:rPr>
              <a:t>Regression_test will exercise a suite of existing views and procedures whether they have been modified in this round of deployment or not.</a:t>
            </a:r>
          </a:p>
          <a:p>
            <a:pPr>
              <a:buFontTx/>
              <a:buChar char="-"/>
            </a:pPr>
            <a:r>
              <a:rPr lang="en-US" sz="1000" smtClean="0">
                <a:ea typeface="ＭＳ Ｐゴシック" pitchFamily="34" charset="-128"/>
              </a:rPr>
              <a:t>Notify_deployment_status can send an email about the result of the deployment.</a:t>
            </a:r>
          </a:p>
          <a:p>
            <a:endParaRPr lang="en-US" sz="1000" smtClean="0">
              <a:ea typeface="ＭＳ Ｐゴシック"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44</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Deployment</a:t>
            </a:r>
            <a:r>
              <a:rPr lang="en-US" sz="1000" baseline="0" dirty="0" smtClean="0">
                <a:ea typeface="ＭＳ Ｐゴシック" pitchFamily="34" charset="-128"/>
              </a:rPr>
              <a:t> consistency starts with only making modifications in the development environment and using a repeatable deployment and test process to push to higher level environments.   The benefit of this is that it keeps development and the version control system synchronized with actual changes that need to be made.   Once a change is made in a higher-level environment and it is not made in development, then it becomes too easy to forget to put these changes back into development.   This will result in introducing bugs or losing functionality that once had been present in the higher level environments into the software during the next release.</a:t>
            </a:r>
          </a:p>
          <a:p>
            <a:endParaRPr lang="en-US" sz="1000" baseline="0" dirty="0" smtClean="0">
              <a:ea typeface="ＭＳ Ｐゴシック" pitchFamily="34" charset="-128"/>
            </a:endParaRPr>
          </a:p>
          <a:p>
            <a:r>
              <a:rPr lang="en-US" sz="1000" baseline="0" dirty="0" smtClean="0">
                <a:ea typeface="ＭＳ Ｐゴシック" pitchFamily="34" charset="-128"/>
              </a:rPr>
              <a:t>Graphic:</a:t>
            </a:r>
          </a:p>
          <a:p>
            <a:r>
              <a:rPr lang="en-US" sz="1000" baseline="0" dirty="0" smtClean="0">
                <a:ea typeface="ＭＳ Ｐゴシック" pitchFamily="34" charset="-128"/>
              </a:rPr>
              <a:t>This graphic depicts an environment with Development, UAT (smoke test/functional/regression testing), Pre-Prod (performance testing) and Production (final smoke test).  It also shows the use of a version control system and PDTool for deployment.   This is a generalization and is meant to depict a general approach.  Approaches may vary from customer to customer but the guidelines remain the same as shown here.</a:t>
            </a:r>
          </a:p>
          <a:p>
            <a:r>
              <a:rPr lang="en-US" sz="1000" baseline="0" dirty="0" smtClean="0">
                <a:ea typeface="ＭＳ Ｐゴシック" pitchFamily="34" charset="-128"/>
              </a:rPr>
              <a:t>Transition 1 – developers check-in code to VCS</a:t>
            </a:r>
          </a:p>
          <a:p>
            <a:r>
              <a:rPr lang="en-US" sz="1000" baseline="0" dirty="0" smtClean="0">
                <a:ea typeface="ＭＳ Ｐゴシック" pitchFamily="34" charset="-128"/>
              </a:rPr>
              <a:t>Transition 2 – deployment is performed to UAT.   Various testing is done such as smoke test, functional and regression tests.</a:t>
            </a:r>
          </a:p>
          <a:p>
            <a:r>
              <a:rPr lang="en-US" sz="1000" baseline="0" dirty="0" smtClean="0">
                <a:ea typeface="ＭＳ Ｐゴシック" pitchFamily="34" charset="-128"/>
              </a:rPr>
              <a:t>Transition 3 – if issues are reported, a fix is performed in development and re-deployed and re-tested.  When approved the next deployment is performed.</a:t>
            </a:r>
          </a:p>
          <a:p>
            <a:r>
              <a:rPr lang="en-US" sz="1000" baseline="0" dirty="0" smtClean="0">
                <a:ea typeface="ＭＳ Ｐゴシック" pitchFamily="34" charset="-128"/>
              </a:rPr>
              <a:t>Transition 4 – deployment is performed to Pre-Prod.  Various testing is done such as performance testing.</a:t>
            </a:r>
          </a:p>
          <a:p>
            <a:r>
              <a:rPr lang="en-US" sz="1000" baseline="0" dirty="0" smtClean="0">
                <a:ea typeface="ＭＳ Ｐゴシック" pitchFamily="34" charset="-128"/>
              </a:rPr>
              <a:t>Transition 5 – if performance issues are reported, a fix is performed in development and re-deployed and re-tested.  When approved the next deployment is performed.</a:t>
            </a:r>
          </a:p>
          <a:p>
            <a:r>
              <a:rPr lang="en-US" sz="1000" baseline="0" dirty="0" smtClean="0">
                <a:ea typeface="ＭＳ Ｐゴシック" pitchFamily="34" charset="-128"/>
              </a:rPr>
              <a:t>Transition 6 – deployment is performed to Production.  Various testing is done such as a smoke test to validate that the published resources work.</a:t>
            </a:r>
          </a:p>
          <a:p>
            <a:r>
              <a:rPr lang="en-US" sz="1000" baseline="0" dirty="0" smtClean="0">
                <a:ea typeface="ＭＳ Ｐゴシック" pitchFamily="34" charset="-128"/>
              </a:rPr>
              <a:t>Transition 7 – if operational issues are reported, a fix is performed in development and re-deployed and re-tested.  What approved the system is live and deployment is done.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536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www.springsource.com/developer/spring"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PDTool Training</a:t>
            </a:r>
            <a:br>
              <a:rPr lang="en-US" sz="4400" dirty="0" smtClean="0">
                <a:solidFill>
                  <a:schemeClr val="bg1"/>
                </a:solidFill>
              </a:rPr>
            </a:br>
            <a:r>
              <a:rPr lang="en-US" sz="4400" dirty="0" smtClean="0">
                <a:solidFill>
                  <a:schemeClr val="bg1"/>
                </a:solidFill>
              </a:rPr>
              <a:t>Deployment</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40524"/>
            <a:ext cx="1151566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sz="2800" dirty="0" smtClean="0"/>
              <a:t>Deployment Consistency</a:t>
            </a:r>
          </a:p>
          <a:p>
            <a:pPr lvl="1">
              <a:lnSpc>
                <a:spcPct val="80000"/>
              </a:lnSpc>
              <a:defRPr/>
            </a:pPr>
            <a:r>
              <a:rPr lang="en-US" sz="2400" dirty="0" smtClean="0"/>
              <a:t> Always make modification in Development and push to higher environments.</a:t>
            </a:r>
          </a:p>
          <a:p>
            <a:pPr lvl="2">
              <a:lnSpc>
                <a:spcPct val="80000"/>
              </a:lnSpc>
              <a:defRPr/>
            </a:pPr>
            <a:r>
              <a:rPr lang="en-US" sz="2000" b="1" dirty="0" smtClean="0">
                <a:solidFill>
                  <a:srgbClr val="FFFF00"/>
                </a:solidFill>
              </a:rPr>
              <a:t>The value of a PDTool deployment plans is to achieve </a:t>
            </a:r>
            <a:r>
              <a:rPr lang="en-US" sz="2000" b="1" u="sng" dirty="0" smtClean="0">
                <a:solidFill>
                  <a:srgbClr val="FFFF00"/>
                </a:solidFill>
              </a:rPr>
              <a:t>repeatability</a:t>
            </a:r>
            <a:r>
              <a:rPr lang="en-US" sz="2000" b="1" dirty="0" smtClean="0">
                <a:solidFill>
                  <a:srgbClr val="FFFF00"/>
                </a:solidFill>
              </a:rPr>
              <a:t> and </a:t>
            </a:r>
            <a:r>
              <a:rPr lang="en-US" sz="2000" b="1" u="sng" dirty="0" smtClean="0">
                <a:solidFill>
                  <a:srgbClr val="FFFF00"/>
                </a:solidFill>
              </a:rPr>
              <a:t>agility</a:t>
            </a:r>
            <a:r>
              <a:rPr lang="en-US" sz="2000" b="1" dirty="0" smtClean="0">
                <a:solidFill>
                  <a:srgbClr val="FFFF00"/>
                </a:solidFill>
              </a:rPr>
              <a:t>.</a:t>
            </a:r>
          </a:p>
          <a:p>
            <a:pPr lvl="2">
              <a:lnSpc>
                <a:spcPct val="80000"/>
              </a:lnSpc>
              <a:defRPr/>
            </a:pPr>
            <a:r>
              <a:rPr lang="en-US" sz="2000" dirty="0" smtClean="0"/>
              <a:t>Why do developers make changes in higher environments directly?</a:t>
            </a:r>
          </a:p>
          <a:p>
            <a:pPr lvl="3">
              <a:lnSpc>
                <a:spcPct val="80000"/>
              </a:lnSpc>
              <a:defRPr/>
            </a:pPr>
            <a:r>
              <a:rPr lang="en-US" sz="1800" dirty="0" smtClean="0">
                <a:solidFill>
                  <a:schemeClr val="accent5">
                    <a:lumMod val="60000"/>
                    <a:lumOff val="40000"/>
                  </a:schemeClr>
                </a:solidFill>
              </a:rPr>
              <a:t>“We don’t have enough time to make changes in development and push them!”</a:t>
            </a:r>
          </a:p>
          <a:p>
            <a:pPr lvl="3">
              <a:lnSpc>
                <a:spcPct val="80000"/>
              </a:lnSpc>
              <a:defRPr/>
            </a:pPr>
            <a:r>
              <a:rPr lang="en-US" sz="1800" dirty="0" smtClean="0"/>
              <a:t>This is a frowned upon practice because it leads to development server inconsistencies and downstream errors during the next deployment.</a:t>
            </a:r>
          </a:p>
          <a:p>
            <a:pPr lvl="3">
              <a:lnSpc>
                <a:spcPct val="80000"/>
              </a:lnSpc>
              <a:defRPr/>
            </a:pPr>
            <a:r>
              <a:rPr lang="en-US" sz="2000" dirty="0" smtClean="0"/>
              <a:t>Making </a:t>
            </a:r>
            <a:r>
              <a:rPr lang="en-US" sz="2000" dirty="0"/>
              <a:t>changes directly in higher environments also complicates life from a VCS perspective for check-in.</a:t>
            </a:r>
          </a:p>
          <a:p>
            <a:pPr lvl="3">
              <a:lnSpc>
                <a:spcPct val="80000"/>
              </a:lnSpc>
              <a:defRPr/>
            </a:pPr>
            <a:endParaRPr lang="en-US" sz="18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Best Practices – Deployment Consistency</a:t>
            </a:r>
          </a:p>
        </p:txBody>
      </p:sp>
      <p:sp>
        <p:nvSpPr>
          <p:cNvPr id="41" name="Rounded Rectangle 40"/>
          <p:cNvSpPr/>
          <p:nvPr/>
        </p:nvSpPr>
        <p:spPr>
          <a:xfrm>
            <a:off x="575035" y="4044099"/>
            <a:ext cx="11048214" cy="2542068"/>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grpSp>
        <p:nvGrpSpPr>
          <p:cNvPr id="6" name="Group 5"/>
          <p:cNvGrpSpPr/>
          <p:nvPr/>
        </p:nvGrpSpPr>
        <p:grpSpPr>
          <a:xfrm>
            <a:off x="1323025" y="4466819"/>
            <a:ext cx="1545015" cy="738901"/>
            <a:chOff x="3480223" y="2864069"/>
            <a:chExt cx="5182389" cy="2105863"/>
          </a:xfrm>
        </p:grpSpPr>
        <p:grpSp>
          <p:nvGrpSpPr>
            <p:cNvPr id="7" name="Group 27"/>
            <p:cNvGrpSpPr/>
            <p:nvPr/>
          </p:nvGrpSpPr>
          <p:grpSpPr>
            <a:xfrm>
              <a:off x="3832019" y="2864069"/>
              <a:ext cx="4373152" cy="2105863"/>
              <a:chOff x="8140700" y="1473196"/>
              <a:chExt cx="3497579" cy="659845"/>
            </a:xfrm>
          </p:grpSpPr>
          <p:sp>
            <p:nvSpPr>
              <p:cNvPr id="9" name="Rounded Rectangle 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DEV</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1" name="Group 10"/>
          <p:cNvGrpSpPr/>
          <p:nvPr/>
        </p:nvGrpSpPr>
        <p:grpSpPr>
          <a:xfrm>
            <a:off x="5376814" y="4466819"/>
            <a:ext cx="1545015" cy="738901"/>
            <a:chOff x="3480223" y="2864069"/>
            <a:chExt cx="5182389" cy="2105863"/>
          </a:xfrm>
        </p:grpSpPr>
        <p:grpSp>
          <p:nvGrpSpPr>
            <p:cNvPr id="12" name="Group 27"/>
            <p:cNvGrpSpPr/>
            <p:nvPr/>
          </p:nvGrpSpPr>
          <p:grpSpPr>
            <a:xfrm>
              <a:off x="3832019" y="2864069"/>
              <a:ext cx="4373152" cy="2105863"/>
              <a:chOff x="8140700" y="1473196"/>
              <a:chExt cx="3497579" cy="659845"/>
            </a:xfrm>
          </p:grpSpPr>
          <p:sp>
            <p:nvSpPr>
              <p:cNvPr id="14" name="Rounded Rectangle 1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5" name="Rounded Rectangle 1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3"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UAT</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6" name="Group 15"/>
          <p:cNvGrpSpPr/>
          <p:nvPr/>
        </p:nvGrpSpPr>
        <p:grpSpPr>
          <a:xfrm>
            <a:off x="7605139" y="4466819"/>
            <a:ext cx="1545015" cy="738901"/>
            <a:chOff x="3480223" y="2864069"/>
            <a:chExt cx="5182389" cy="2105863"/>
          </a:xfrm>
        </p:grpSpPr>
        <p:grpSp>
          <p:nvGrpSpPr>
            <p:cNvPr id="17" name="Group 27"/>
            <p:cNvGrpSpPr/>
            <p:nvPr/>
          </p:nvGrpSpPr>
          <p:grpSpPr>
            <a:xfrm>
              <a:off x="3832019" y="2864069"/>
              <a:ext cx="4373152" cy="2105863"/>
              <a:chOff x="8140700" y="1473196"/>
              <a:chExt cx="3497579" cy="659845"/>
            </a:xfrm>
          </p:grpSpPr>
          <p:sp>
            <p:nvSpPr>
              <p:cNvPr id="19" name="Rounded Rectangle 1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0" name="Rounded Rectangle 1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PRE-PROD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1" name="Group 20"/>
          <p:cNvGrpSpPr/>
          <p:nvPr/>
        </p:nvGrpSpPr>
        <p:grpSpPr>
          <a:xfrm>
            <a:off x="9803501" y="4466819"/>
            <a:ext cx="1545015" cy="738901"/>
            <a:chOff x="3480224" y="2864069"/>
            <a:chExt cx="5182389" cy="2105863"/>
          </a:xfrm>
        </p:grpSpPr>
        <p:grpSp>
          <p:nvGrpSpPr>
            <p:cNvPr id="22" name="Group 27"/>
            <p:cNvGrpSpPr/>
            <p:nvPr/>
          </p:nvGrpSpPr>
          <p:grpSpPr>
            <a:xfrm>
              <a:off x="3832019" y="2864069"/>
              <a:ext cx="4373152" cy="2105863"/>
              <a:chOff x="8140700" y="1473196"/>
              <a:chExt cx="3497579" cy="659845"/>
            </a:xfrm>
          </p:grpSpPr>
          <p:sp>
            <p:nvSpPr>
              <p:cNvPr id="24" name="Rounded Rectangle 2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5" name="Rounded Rectangle 2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3" name="TextBox 6"/>
            <p:cNvSpPr txBox="1">
              <a:spLocks noChangeArrowheads="1"/>
            </p:cNvSpPr>
            <p:nvPr/>
          </p:nvSpPr>
          <p:spPr bwMode="auto">
            <a:xfrm>
              <a:off x="3480224" y="31241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6" name="Group 25"/>
          <p:cNvGrpSpPr/>
          <p:nvPr/>
        </p:nvGrpSpPr>
        <p:grpSpPr>
          <a:xfrm>
            <a:off x="1369342" y="5654669"/>
            <a:ext cx="1564687" cy="803199"/>
            <a:chOff x="9034857" y="2878670"/>
            <a:chExt cx="1321494" cy="780158"/>
          </a:xfrm>
        </p:grpSpPr>
        <p:grpSp>
          <p:nvGrpSpPr>
            <p:cNvPr id="27" name="Group 31"/>
            <p:cNvGrpSpPr/>
            <p:nvPr/>
          </p:nvGrpSpPr>
          <p:grpSpPr>
            <a:xfrm>
              <a:off x="9034857" y="2878670"/>
              <a:ext cx="1239300" cy="780158"/>
              <a:chOff x="8140700" y="1473196"/>
              <a:chExt cx="3497579" cy="659845"/>
            </a:xfrm>
          </p:grpSpPr>
          <p:sp>
            <p:nvSpPr>
              <p:cNvPr id="29" name="Rounded Rectangle 28"/>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30" name="Rounded Rectangle 29"/>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8" name="TextBox 27"/>
            <p:cNvSpPr txBox="1"/>
            <p:nvPr/>
          </p:nvSpPr>
          <p:spPr>
            <a:xfrm>
              <a:off x="9093301" y="2953753"/>
              <a:ext cx="1263050" cy="508211"/>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VCS: </a:t>
              </a:r>
            </a:p>
            <a:p>
              <a:r>
                <a:rPr lang="en-US" sz="1400" dirty="0" smtClean="0">
                  <a:solidFill>
                    <a:srgbClr val="FFFFFF"/>
                  </a:solidFill>
                </a:rPr>
                <a:t>SVN, TFS, etc.</a:t>
              </a:r>
              <a:endParaRPr lang="en-US" sz="1400" dirty="0">
                <a:solidFill>
                  <a:srgbClr val="FFFFFF"/>
                </a:solidFill>
              </a:endParaRPr>
            </a:p>
          </p:txBody>
        </p:sp>
      </p:grpSp>
      <p:sp>
        <p:nvSpPr>
          <p:cNvPr id="36" name="TextBox 35"/>
          <p:cNvSpPr txBox="1"/>
          <p:nvPr/>
        </p:nvSpPr>
        <p:spPr>
          <a:xfrm>
            <a:off x="3321770" y="5708167"/>
            <a:ext cx="1316194" cy="738664"/>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400" dirty="0" smtClean="0">
                <a:solidFill>
                  <a:srgbClr val="000000"/>
                </a:solidFill>
              </a:rPr>
              <a:t>PDTool Deployment Plan</a:t>
            </a:r>
            <a:endParaRPr lang="en-US" sz="1400" dirty="0">
              <a:solidFill>
                <a:srgbClr val="000000"/>
              </a:solidFill>
            </a:endParaRPr>
          </a:p>
        </p:txBody>
      </p:sp>
      <p:grpSp>
        <p:nvGrpSpPr>
          <p:cNvPr id="28673" name="Group 28672"/>
          <p:cNvGrpSpPr/>
          <p:nvPr/>
        </p:nvGrpSpPr>
        <p:grpSpPr>
          <a:xfrm>
            <a:off x="4888482" y="4841785"/>
            <a:ext cx="612743" cy="392826"/>
            <a:chOff x="5599585" y="5261843"/>
            <a:chExt cx="612743" cy="392826"/>
          </a:xfrm>
        </p:grpSpPr>
        <p:sp>
          <p:nvSpPr>
            <p:cNvPr id="3" name="Curved Right Arrow 2"/>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Curved Left Arrow 3"/>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672" name="TextBox 28671"/>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cxnSp>
        <p:nvCxnSpPr>
          <p:cNvPr id="28676" name="Straight Arrow Connector 28675"/>
          <p:cNvCxnSpPr>
            <a:endCxn id="29" idx="0"/>
          </p:cNvCxnSpPr>
          <p:nvPr/>
        </p:nvCxnSpPr>
        <p:spPr>
          <a:xfrm>
            <a:off x="2103026" y="5205720"/>
            <a:ext cx="0" cy="44894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120774" y="4841785"/>
            <a:ext cx="612743" cy="392826"/>
            <a:chOff x="5599585" y="5261843"/>
            <a:chExt cx="612743" cy="392826"/>
          </a:xfrm>
        </p:grpSpPr>
        <p:sp>
          <p:nvSpPr>
            <p:cNvPr id="71" name="Curved Right Arrow 70"/>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2" name="Curved Left Arrow 71"/>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3" name="TextBox 72"/>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83" name="Group 82"/>
          <p:cNvGrpSpPr/>
          <p:nvPr/>
        </p:nvGrpSpPr>
        <p:grpSpPr>
          <a:xfrm>
            <a:off x="9295638" y="4841785"/>
            <a:ext cx="612743" cy="392826"/>
            <a:chOff x="5599585" y="5261843"/>
            <a:chExt cx="612743" cy="392826"/>
          </a:xfrm>
        </p:grpSpPr>
        <p:sp>
          <p:nvSpPr>
            <p:cNvPr id="84" name="Curved Right Arrow 83"/>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5" name="Curved Left Arrow 84"/>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6" name="TextBox 85"/>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117" name="Group 116"/>
          <p:cNvGrpSpPr/>
          <p:nvPr/>
        </p:nvGrpSpPr>
        <p:grpSpPr>
          <a:xfrm>
            <a:off x="2079786" y="4466819"/>
            <a:ext cx="3468705" cy="344188"/>
            <a:chOff x="2079786" y="4466819"/>
            <a:chExt cx="3468705" cy="344188"/>
          </a:xfrm>
        </p:grpSpPr>
        <p:sp>
          <p:nvSpPr>
            <p:cNvPr id="64" name="TextBox 63"/>
            <p:cNvSpPr txBox="1"/>
            <p:nvPr/>
          </p:nvSpPr>
          <p:spPr>
            <a:xfrm>
              <a:off x="493574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7" name="Elbow Connector 106"/>
            <p:cNvCxnSpPr>
              <a:stCxn id="64" idx="0"/>
              <a:endCxn id="9" idx="0"/>
            </p:cNvCxnSpPr>
            <p:nvPr/>
          </p:nvCxnSpPr>
          <p:spPr>
            <a:xfrm rot="16200000" flipV="1">
              <a:off x="3627359" y="2919246"/>
              <a:ext cx="67189" cy="3162335"/>
            </a:xfrm>
            <a:prstGeom prst="bentConnector3">
              <a:avLst>
                <a:gd name="adj1" fmla="val 257840"/>
              </a:avLst>
            </a:prstGeom>
            <a:ln>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274417" y="5136647"/>
            <a:ext cx="2406669" cy="949563"/>
            <a:chOff x="3274417" y="5136647"/>
            <a:chExt cx="2406669" cy="949563"/>
          </a:xfrm>
        </p:grpSpPr>
        <p:sp>
          <p:nvSpPr>
            <p:cNvPr id="87" name="TextBox 86"/>
            <p:cNvSpPr txBox="1"/>
            <p:nvPr/>
          </p:nvSpPr>
          <p:spPr>
            <a:xfrm>
              <a:off x="4785689" y="5136647"/>
              <a:ext cx="895397"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58" name="Elbow Connector 57"/>
            <p:cNvCxnSpPr>
              <a:stCxn id="87" idx="2"/>
              <a:endCxn id="122" idx="2"/>
            </p:cNvCxnSpPr>
            <p:nvPr/>
          </p:nvCxnSpPr>
          <p:spPr>
            <a:xfrm rot="5400000">
              <a:off x="3917620" y="4770442"/>
              <a:ext cx="672565" cy="1958972"/>
            </a:xfrm>
            <a:prstGeom prst="bentConnector4">
              <a:avLst>
                <a:gd name="adj1" fmla="val 9393"/>
                <a:gd name="adj2" fmla="val 11792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75" name="Flowchart: Connector 74"/>
          <p:cNvSpPr/>
          <p:nvPr/>
        </p:nvSpPr>
        <p:spPr>
          <a:xfrm>
            <a:off x="3271973" y="5745572"/>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2" name="Flowchart: Connector 121"/>
          <p:cNvSpPr/>
          <p:nvPr/>
        </p:nvSpPr>
        <p:spPr>
          <a:xfrm>
            <a:off x="3274416" y="6030181"/>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3" name="Flowchart: Connector 122"/>
          <p:cNvSpPr/>
          <p:nvPr/>
        </p:nvSpPr>
        <p:spPr>
          <a:xfrm>
            <a:off x="3260791" y="6272229"/>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137" name="Group 136"/>
          <p:cNvGrpSpPr/>
          <p:nvPr/>
        </p:nvGrpSpPr>
        <p:grpSpPr>
          <a:xfrm>
            <a:off x="2079786" y="4466819"/>
            <a:ext cx="5706924" cy="344188"/>
            <a:chOff x="2079786" y="4466819"/>
            <a:chExt cx="5706924" cy="344188"/>
          </a:xfrm>
        </p:grpSpPr>
        <p:sp>
          <p:nvSpPr>
            <p:cNvPr id="69" name="TextBox 68"/>
            <p:cNvSpPr txBox="1"/>
            <p:nvPr/>
          </p:nvSpPr>
          <p:spPr>
            <a:xfrm>
              <a:off x="7173967"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3" name="Elbow Connector 102"/>
            <p:cNvCxnSpPr>
              <a:stCxn id="69" idx="0"/>
              <a:endCxn id="9" idx="0"/>
            </p:cNvCxnSpPr>
            <p:nvPr/>
          </p:nvCxnSpPr>
          <p:spPr>
            <a:xfrm rot="16200000" flipV="1">
              <a:off x="4746468" y="1800137"/>
              <a:ext cx="67189" cy="5400554"/>
            </a:xfrm>
            <a:prstGeom prst="bentConnector3">
              <a:avLst>
                <a:gd name="adj1" fmla="val 440234"/>
              </a:avLst>
            </a:prstGeom>
            <a:ln>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260792" y="5136647"/>
            <a:ext cx="4686003" cy="1191611"/>
            <a:chOff x="3260792" y="5136647"/>
            <a:chExt cx="4686003" cy="1191611"/>
          </a:xfrm>
        </p:grpSpPr>
        <p:sp>
          <p:nvSpPr>
            <p:cNvPr id="88" name="TextBox 87"/>
            <p:cNvSpPr txBox="1"/>
            <p:nvPr/>
          </p:nvSpPr>
          <p:spPr>
            <a:xfrm>
              <a:off x="7010286" y="5136647"/>
              <a:ext cx="9365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38" name="Elbow Connector 137"/>
            <p:cNvCxnSpPr>
              <a:stCxn id="88" idx="2"/>
              <a:endCxn id="123" idx="2"/>
            </p:cNvCxnSpPr>
            <p:nvPr/>
          </p:nvCxnSpPr>
          <p:spPr>
            <a:xfrm rot="5400000">
              <a:off x="4912360" y="3762077"/>
              <a:ext cx="914613" cy="4217750"/>
            </a:xfrm>
            <a:prstGeom prst="bentConnector4">
              <a:avLst>
                <a:gd name="adj1" fmla="val 17047"/>
                <a:gd name="adj2" fmla="val 10542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533377" y="5266014"/>
            <a:ext cx="612743" cy="430887"/>
            <a:chOff x="5599585" y="5271270"/>
            <a:chExt cx="612743" cy="430887"/>
          </a:xfrm>
        </p:grpSpPr>
        <p:sp>
          <p:nvSpPr>
            <p:cNvPr id="155" name="Curved Right Arrow 154"/>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6" name="Curved Left Arrow 155"/>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7" name="TextBox 156"/>
            <p:cNvSpPr txBox="1"/>
            <p:nvPr/>
          </p:nvSpPr>
          <p:spPr>
            <a:xfrm>
              <a:off x="5599585" y="5271270"/>
              <a:ext cx="612743" cy="430887"/>
            </a:xfrm>
            <a:prstGeom prst="rect">
              <a:avLst/>
            </a:prstGeom>
            <a:noFill/>
          </p:spPr>
          <p:txBody>
            <a:bodyPr wrap="square" rtlCol="0">
              <a:spAutoFit/>
            </a:bodyPr>
            <a:lstStyle/>
            <a:p>
              <a:pPr algn="ctr"/>
              <a:r>
                <a:rPr lang="en-US" sz="1100" dirty="0" smtClean="0">
                  <a:solidFill>
                    <a:schemeClr val="accent6">
                      <a:lumMod val="60000"/>
                      <a:lumOff val="40000"/>
                    </a:schemeClr>
                  </a:solidFill>
                </a:rPr>
                <a:t>Check in</a:t>
              </a:r>
              <a:endParaRPr lang="en-US" sz="1100" dirty="0">
                <a:solidFill>
                  <a:schemeClr val="accent6">
                    <a:lumMod val="60000"/>
                    <a:lumOff val="40000"/>
                  </a:schemeClr>
                </a:solidFill>
              </a:endParaRPr>
            </a:p>
          </p:txBody>
        </p:sp>
      </p:grpSp>
      <p:grpSp>
        <p:nvGrpSpPr>
          <p:cNvPr id="127" name="Group 126"/>
          <p:cNvGrpSpPr/>
          <p:nvPr/>
        </p:nvGrpSpPr>
        <p:grpSpPr>
          <a:xfrm>
            <a:off x="2825527" y="5205720"/>
            <a:ext cx="3308047" cy="796038"/>
            <a:chOff x="2825527" y="5205720"/>
            <a:chExt cx="3308047" cy="796038"/>
          </a:xfrm>
        </p:grpSpPr>
        <p:grpSp>
          <p:nvGrpSpPr>
            <p:cNvPr id="119" name="Group 118"/>
            <p:cNvGrpSpPr/>
            <p:nvPr/>
          </p:nvGrpSpPr>
          <p:grpSpPr>
            <a:xfrm>
              <a:off x="2825527" y="5205720"/>
              <a:ext cx="3308047" cy="589284"/>
              <a:chOff x="2825527" y="5205720"/>
              <a:chExt cx="3308047" cy="589284"/>
            </a:xfrm>
          </p:grpSpPr>
          <p:cxnSp>
            <p:nvCxnSpPr>
              <p:cNvPr id="28683" name="Straight Arrow Connector 28682"/>
              <p:cNvCxnSpPr>
                <a:endCxn id="75" idx="1"/>
              </p:cNvCxnSpPr>
              <p:nvPr/>
            </p:nvCxnSpPr>
            <p:spPr>
              <a:xfrm>
                <a:off x="2825527" y="5761983"/>
                <a:ext cx="461031" cy="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686" name="Elbow Connector 28685"/>
              <p:cNvCxnSpPr>
                <a:endCxn id="14" idx="2"/>
              </p:cNvCxnSpPr>
              <p:nvPr/>
            </p:nvCxnSpPr>
            <p:spPr>
              <a:xfrm flipV="1">
                <a:off x="4629009" y="5205720"/>
                <a:ext cx="1504565" cy="589284"/>
              </a:xfrm>
              <a:prstGeom prst="bent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596893" y="574014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8" name="Group 127"/>
          <p:cNvGrpSpPr/>
          <p:nvPr/>
        </p:nvGrpSpPr>
        <p:grpSpPr>
          <a:xfrm>
            <a:off x="2836709" y="5205720"/>
            <a:ext cx="5525190" cy="1089268"/>
            <a:chOff x="2836709" y="5205720"/>
            <a:chExt cx="5525190" cy="1089268"/>
          </a:xfrm>
        </p:grpSpPr>
        <p:grpSp>
          <p:nvGrpSpPr>
            <p:cNvPr id="120" name="Group 119"/>
            <p:cNvGrpSpPr/>
            <p:nvPr/>
          </p:nvGrpSpPr>
          <p:grpSpPr>
            <a:xfrm>
              <a:off x="2836709" y="5205720"/>
              <a:ext cx="5525190" cy="880491"/>
              <a:chOff x="2836709" y="5205720"/>
              <a:chExt cx="5525190" cy="880491"/>
            </a:xfrm>
          </p:grpSpPr>
          <p:cxnSp>
            <p:nvCxnSpPr>
              <p:cNvPr id="74" name="Elbow Connector 73"/>
              <p:cNvCxnSpPr>
                <a:endCxn id="19" idx="2"/>
              </p:cNvCxnSpPr>
              <p:nvPr/>
            </p:nvCxnSpPr>
            <p:spPr>
              <a:xfrm flipV="1">
                <a:off x="4653711" y="5205720"/>
                <a:ext cx="3708188" cy="880491"/>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22" idx="2"/>
              </p:cNvCxnSpPr>
              <p:nvPr/>
            </p:nvCxnSpPr>
            <p:spPr>
              <a:xfrm>
                <a:off x="2836709" y="6077499"/>
                <a:ext cx="437707" cy="87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4596893" y="603337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9" name="Group 128"/>
          <p:cNvGrpSpPr/>
          <p:nvPr/>
        </p:nvGrpSpPr>
        <p:grpSpPr>
          <a:xfrm>
            <a:off x="2825527" y="5205720"/>
            <a:ext cx="7734734" cy="1344751"/>
            <a:chOff x="2825527" y="5205720"/>
            <a:chExt cx="7734734" cy="1344751"/>
          </a:xfrm>
        </p:grpSpPr>
        <p:grpSp>
          <p:nvGrpSpPr>
            <p:cNvPr id="124" name="Group 123"/>
            <p:cNvGrpSpPr/>
            <p:nvPr/>
          </p:nvGrpSpPr>
          <p:grpSpPr>
            <a:xfrm>
              <a:off x="2825527" y="5205720"/>
              <a:ext cx="7734734" cy="1122540"/>
              <a:chOff x="2825527" y="5205720"/>
              <a:chExt cx="7734734" cy="1122540"/>
            </a:xfrm>
          </p:grpSpPr>
          <p:cxnSp>
            <p:nvCxnSpPr>
              <p:cNvPr id="76" name="Elbow Connector 75"/>
              <p:cNvCxnSpPr>
                <a:endCxn id="24" idx="2"/>
              </p:cNvCxnSpPr>
              <p:nvPr/>
            </p:nvCxnSpPr>
            <p:spPr>
              <a:xfrm flipV="1">
                <a:off x="4629009" y="5205720"/>
                <a:ext cx="5931252" cy="112254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123" idx="2"/>
              </p:cNvCxnSpPr>
              <p:nvPr/>
            </p:nvCxnSpPr>
            <p:spPr>
              <a:xfrm>
                <a:off x="2825527" y="6328258"/>
                <a:ext cx="4352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6893" y="6288861"/>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35" name="Group 134"/>
          <p:cNvGrpSpPr/>
          <p:nvPr/>
        </p:nvGrpSpPr>
        <p:grpSpPr>
          <a:xfrm>
            <a:off x="2079786" y="4466819"/>
            <a:ext cx="7828595" cy="344188"/>
            <a:chOff x="2079786" y="4466819"/>
            <a:chExt cx="7828595" cy="344188"/>
          </a:xfrm>
        </p:grpSpPr>
        <p:cxnSp>
          <p:nvCxnSpPr>
            <p:cNvPr id="39" name="Elbow Connector 38"/>
            <p:cNvCxnSpPr>
              <a:stCxn id="100" idx="0"/>
              <a:endCxn id="9" idx="0"/>
            </p:cNvCxnSpPr>
            <p:nvPr/>
          </p:nvCxnSpPr>
          <p:spPr>
            <a:xfrm rot="16200000" flipV="1">
              <a:off x="5807304" y="739301"/>
              <a:ext cx="67189" cy="7522225"/>
            </a:xfrm>
            <a:prstGeom prst="bentConnector3">
              <a:avLst>
                <a:gd name="adj1" fmla="val 622627"/>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9563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grpSp>
      <p:grpSp>
        <p:nvGrpSpPr>
          <p:cNvPr id="136" name="Group 135"/>
          <p:cNvGrpSpPr/>
          <p:nvPr/>
        </p:nvGrpSpPr>
        <p:grpSpPr>
          <a:xfrm>
            <a:off x="9178251" y="5136647"/>
            <a:ext cx="1382009" cy="528942"/>
            <a:chOff x="9178251" y="5136647"/>
            <a:chExt cx="1382009" cy="528942"/>
          </a:xfrm>
        </p:grpSpPr>
        <p:sp>
          <p:nvSpPr>
            <p:cNvPr id="89" name="TextBox 88"/>
            <p:cNvSpPr txBox="1"/>
            <p:nvPr/>
          </p:nvSpPr>
          <p:spPr>
            <a:xfrm>
              <a:off x="9178251" y="5136647"/>
              <a:ext cx="9367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44" name="Elbow Connector 143"/>
            <p:cNvCxnSpPr>
              <a:stCxn id="89" idx="2"/>
              <a:endCxn id="172" idx="2"/>
            </p:cNvCxnSpPr>
            <p:nvPr/>
          </p:nvCxnSpPr>
          <p:spPr>
            <a:xfrm rot="16200000" flipH="1">
              <a:off x="9794929" y="5265322"/>
              <a:ext cx="251943" cy="548589"/>
            </a:xfrm>
            <a:prstGeom prst="bentConnector3">
              <a:avLst>
                <a:gd name="adj1" fmla="val 19073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30129" y="5403979"/>
              <a:ext cx="730131"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Done</a:t>
              </a:r>
              <a:endParaRPr lang="en-US" sz="1100" dirty="0">
                <a:solidFill>
                  <a:schemeClr val="accent6">
                    <a:lumMod val="60000"/>
                    <a:lumOff val="40000"/>
                  </a:schemeClr>
                </a:solidFill>
              </a:endParaRPr>
            </a:p>
          </p:txBody>
        </p:sp>
        <p:cxnSp>
          <p:nvCxnSpPr>
            <p:cNvPr id="132" name="Straight Arrow Connector 131"/>
            <p:cNvCxnSpPr>
              <a:stCxn id="172" idx="0"/>
            </p:cNvCxnSpPr>
            <p:nvPr/>
          </p:nvCxnSpPr>
          <p:spPr>
            <a:xfrm flipH="1" flipV="1">
              <a:off x="10195194" y="5205721"/>
              <a:ext cx="1" cy="198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2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up)">
                                      <p:cBhvr>
                                        <p:cTn id="7" dur="500"/>
                                        <p:tgtEl>
                                          <p:spTgt spid="28676"/>
                                        </p:tgtEl>
                                      </p:cBhvr>
                                    </p:animEffect>
                                  </p:childTnLst>
                                </p:cTn>
                              </p:par>
                              <p:par>
                                <p:cTn id="8" presetID="31"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p:cTn id="10" dur="1000" fill="hold"/>
                                        <p:tgtEl>
                                          <p:spTgt spid="154"/>
                                        </p:tgtEl>
                                        <p:attrNameLst>
                                          <p:attrName>ppt_w</p:attrName>
                                        </p:attrNameLst>
                                      </p:cBhvr>
                                      <p:tavLst>
                                        <p:tav tm="0">
                                          <p:val>
                                            <p:fltVal val="0"/>
                                          </p:val>
                                        </p:tav>
                                        <p:tav tm="100000">
                                          <p:val>
                                            <p:strVal val="#ppt_w"/>
                                          </p:val>
                                        </p:tav>
                                      </p:tavLst>
                                    </p:anim>
                                    <p:anim calcmode="lin" valueType="num">
                                      <p:cBhvr>
                                        <p:cTn id="11" dur="1000" fill="hold"/>
                                        <p:tgtEl>
                                          <p:spTgt spid="154"/>
                                        </p:tgtEl>
                                        <p:attrNameLst>
                                          <p:attrName>ppt_h</p:attrName>
                                        </p:attrNameLst>
                                      </p:cBhvr>
                                      <p:tavLst>
                                        <p:tav tm="0">
                                          <p:val>
                                            <p:fltVal val="0"/>
                                          </p:val>
                                        </p:tav>
                                        <p:tav tm="100000">
                                          <p:val>
                                            <p:strVal val="#ppt_h"/>
                                          </p:val>
                                        </p:tav>
                                      </p:tavLst>
                                    </p:anim>
                                    <p:anim calcmode="lin" valueType="num">
                                      <p:cBhvr>
                                        <p:cTn id="12" dur="1000" fill="hold"/>
                                        <p:tgtEl>
                                          <p:spTgt spid="154"/>
                                        </p:tgtEl>
                                        <p:attrNameLst>
                                          <p:attrName>style.rotation</p:attrName>
                                        </p:attrNameLst>
                                      </p:cBhvr>
                                      <p:tavLst>
                                        <p:tav tm="0">
                                          <p:val>
                                            <p:fltVal val="90"/>
                                          </p:val>
                                        </p:tav>
                                        <p:tav tm="100000">
                                          <p:val>
                                            <p:fltVal val="0"/>
                                          </p:val>
                                        </p:tav>
                                      </p:tavLst>
                                    </p:anim>
                                    <p:animEffect transition="in" filter="fade">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left)">
                                      <p:cBhvr>
                                        <p:cTn id="18" dur="500"/>
                                        <p:tgtEl>
                                          <p:spTgt spid="127"/>
                                        </p:tgtEl>
                                      </p:cBhvr>
                                    </p:animEffect>
                                  </p:childTnLst>
                                </p:cTn>
                              </p:par>
                            </p:childTnLst>
                          </p:cTn>
                        </p:par>
                        <p:par>
                          <p:cTn id="19" fill="hold">
                            <p:stCondLst>
                              <p:cond delay="500"/>
                            </p:stCondLst>
                            <p:childTnLst>
                              <p:par>
                                <p:cTn id="20" presetID="31" presetClass="entr" presetSubtype="0" fill="hold" nodeType="afterEffect">
                                  <p:stCondLst>
                                    <p:cond delay="0"/>
                                  </p:stCondLst>
                                  <p:childTnLst>
                                    <p:set>
                                      <p:cBhvr>
                                        <p:cTn id="21" dur="1" fill="hold">
                                          <p:stCondLst>
                                            <p:cond delay="0"/>
                                          </p:stCondLst>
                                        </p:cTn>
                                        <p:tgtEl>
                                          <p:spTgt spid="28673"/>
                                        </p:tgtEl>
                                        <p:attrNameLst>
                                          <p:attrName>style.visibility</p:attrName>
                                        </p:attrNameLst>
                                      </p:cBhvr>
                                      <p:to>
                                        <p:strVal val="visible"/>
                                      </p:to>
                                    </p:set>
                                    <p:anim calcmode="lin" valueType="num">
                                      <p:cBhvr>
                                        <p:cTn id="22" dur="1000" fill="hold"/>
                                        <p:tgtEl>
                                          <p:spTgt spid="28673"/>
                                        </p:tgtEl>
                                        <p:attrNameLst>
                                          <p:attrName>ppt_w</p:attrName>
                                        </p:attrNameLst>
                                      </p:cBhvr>
                                      <p:tavLst>
                                        <p:tav tm="0">
                                          <p:val>
                                            <p:fltVal val="0"/>
                                          </p:val>
                                        </p:tav>
                                        <p:tav tm="100000">
                                          <p:val>
                                            <p:strVal val="#ppt_w"/>
                                          </p:val>
                                        </p:tav>
                                      </p:tavLst>
                                    </p:anim>
                                    <p:anim calcmode="lin" valueType="num">
                                      <p:cBhvr>
                                        <p:cTn id="23" dur="1000" fill="hold"/>
                                        <p:tgtEl>
                                          <p:spTgt spid="28673"/>
                                        </p:tgtEl>
                                        <p:attrNameLst>
                                          <p:attrName>ppt_h</p:attrName>
                                        </p:attrNameLst>
                                      </p:cBhvr>
                                      <p:tavLst>
                                        <p:tav tm="0">
                                          <p:val>
                                            <p:fltVal val="0"/>
                                          </p:val>
                                        </p:tav>
                                        <p:tav tm="100000">
                                          <p:val>
                                            <p:strVal val="#ppt_h"/>
                                          </p:val>
                                        </p:tav>
                                      </p:tavLst>
                                    </p:anim>
                                    <p:anim calcmode="lin" valueType="num">
                                      <p:cBhvr>
                                        <p:cTn id="24" dur="1000" fill="hold"/>
                                        <p:tgtEl>
                                          <p:spTgt spid="28673"/>
                                        </p:tgtEl>
                                        <p:attrNameLst>
                                          <p:attrName>style.rotation</p:attrName>
                                        </p:attrNameLst>
                                      </p:cBhvr>
                                      <p:tavLst>
                                        <p:tav tm="0">
                                          <p:val>
                                            <p:fltVal val="90"/>
                                          </p:val>
                                        </p:tav>
                                        <p:tav tm="100000">
                                          <p:val>
                                            <p:fltVal val="0"/>
                                          </p:val>
                                        </p:tav>
                                      </p:tavLst>
                                    </p:anim>
                                    <p:animEffect transition="in" filter="fade">
                                      <p:cBhvr>
                                        <p:cTn id="25" dur="1000"/>
                                        <p:tgtEl>
                                          <p:spTgt spid="286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right)">
                                      <p:cBhvr>
                                        <p:cTn id="30" dur="500"/>
                                        <p:tgtEl>
                                          <p:spTgt spid="11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wipe(up)">
                                      <p:cBhvr>
                                        <p:cTn id="34" dur="500"/>
                                        <p:tgtEl>
                                          <p:spTgt spid="1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par>
                          <p:cTn id="40" fill="hold">
                            <p:stCondLst>
                              <p:cond delay="500"/>
                            </p:stCondLst>
                            <p:childTnLst>
                              <p:par>
                                <p:cTn id="41" presetID="31"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1000" fill="hold"/>
                                        <p:tgtEl>
                                          <p:spTgt spid="70"/>
                                        </p:tgtEl>
                                        <p:attrNameLst>
                                          <p:attrName>ppt_w</p:attrName>
                                        </p:attrNameLst>
                                      </p:cBhvr>
                                      <p:tavLst>
                                        <p:tav tm="0">
                                          <p:val>
                                            <p:fltVal val="0"/>
                                          </p:val>
                                        </p:tav>
                                        <p:tav tm="100000">
                                          <p:val>
                                            <p:strVal val="#ppt_w"/>
                                          </p:val>
                                        </p:tav>
                                      </p:tavLst>
                                    </p:anim>
                                    <p:anim calcmode="lin" valueType="num">
                                      <p:cBhvr>
                                        <p:cTn id="44" dur="1000" fill="hold"/>
                                        <p:tgtEl>
                                          <p:spTgt spid="70"/>
                                        </p:tgtEl>
                                        <p:attrNameLst>
                                          <p:attrName>ppt_h</p:attrName>
                                        </p:attrNameLst>
                                      </p:cBhvr>
                                      <p:tavLst>
                                        <p:tav tm="0">
                                          <p:val>
                                            <p:fltVal val="0"/>
                                          </p:val>
                                        </p:tav>
                                        <p:tav tm="100000">
                                          <p:val>
                                            <p:strVal val="#ppt_h"/>
                                          </p:val>
                                        </p:tav>
                                      </p:tavLst>
                                    </p:anim>
                                    <p:anim calcmode="lin" valueType="num">
                                      <p:cBhvr>
                                        <p:cTn id="45" dur="1000" fill="hold"/>
                                        <p:tgtEl>
                                          <p:spTgt spid="70"/>
                                        </p:tgtEl>
                                        <p:attrNameLst>
                                          <p:attrName>style.rotation</p:attrName>
                                        </p:attrNameLst>
                                      </p:cBhvr>
                                      <p:tavLst>
                                        <p:tav tm="0">
                                          <p:val>
                                            <p:fltVal val="90"/>
                                          </p:val>
                                        </p:tav>
                                        <p:tav tm="100000">
                                          <p:val>
                                            <p:fltVal val="0"/>
                                          </p:val>
                                        </p:tav>
                                      </p:tavLst>
                                    </p:anim>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wipe(right)">
                                      <p:cBhvr>
                                        <p:cTn id="51" dur="500"/>
                                        <p:tgtEl>
                                          <p:spTgt spid="13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wipe(right)">
                                      <p:cBhvr>
                                        <p:cTn id="55" dur="500"/>
                                        <p:tgtEl>
                                          <p:spTgt spid="1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500"/>
                                        <p:tgtEl>
                                          <p:spTgt spid="129"/>
                                        </p:tgtEl>
                                      </p:cBhvr>
                                    </p:animEffec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1000" fill="hold"/>
                                        <p:tgtEl>
                                          <p:spTgt spid="83"/>
                                        </p:tgtEl>
                                        <p:attrNameLst>
                                          <p:attrName>ppt_w</p:attrName>
                                        </p:attrNameLst>
                                      </p:cBhvr>
                                      <p:tavLst>
                                        <p:tav tm="0">
                                          <p:val>
                                            <p:fltVal val="0"/>
                                          </p:val>
                                        </p:tav>
                                        <p:tav tm="100000">
                                          <p:val>
                                            <p:strVal val="#ppt_w"/>
                                          </p:val>
                                        </p:tav>
                                      </p:tavLst>
                                    </p:anim>
                                    <p:anim calcmode="lin" valueType="num">
                                      <p:cBhvr>
                                        <p:cTn id="65" dur="1000" fill="hold"/>
                                        <p:tgtEl>
                                          <p:spTgt spid="83"/>
                                        </p:tgtEl>
                                        <p:attrNameLst>
                                          <p:attrName>ppt_h</p:attrName>
                                        </p:attrNameLst>
                                      </p:cBhvr>
                                      <p:tavLst>
                                        <p:tav tm="0">
                                          <p:val>
                                            <p:fltVal val="0"/>
                                          </p:val>
                                        </p:tav>
                                        <p:tav tm="100000">
                                          <p:val>
                                            <p:strVal val="#ppt_h"/>
                                          </p:val>
                                        </p:tav>
                                      </p:tavLst>
                                    </p:anim>
                                    <p:anim calcmode="lin" valueType="num">
                                      <p:cBhvr>
                                        <p:cTn id="66" dur="1000" fill="hold"/>
                                        <p:tgtEl>
                                          <p:spTgt spid="83"/>
                                        </p:tgtEl>
                                        <p:attrNameLst>
                                          <p:attrName>style.rotation</p:attrName>
                                        </p:attrNameLst>
                                      </p:cBhvr>
                                      <p:tavLst>
                                        <p:tav tm="0">
                                          <p:val>
                                            <p:fltVal val="90"/>
                                          </p:val>
                                        </p:tav>
                                        <p:tav tm="100000">
                                          <p:val>
                                            <p:fltVal val="0"/>
                                          </p:val>
                                        </p:tav>
                                      </p:tavLst>
                                    </p:anim>
                                    <p:animEffect transition="in" filter="fade">
                                      <p:cBhvr>
                                        <p:cTn id="67" dur="10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right)">
                                      <p:cBhvr>
                                        <p:cTn id="72" dur="500"/>
                                        <p:tgtEl>
                                          <p:spTgt spid="13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left)">
                                      <p:cBhvr>
                                        <p:cTn id="7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14975" y="1040524"/>
            <a:ext cx="11704200"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0" y="76200"/>
            <a:ext cx="11507436" cy="685800"/>
          </a:xfrm>
        </p:spPr>
        <p:txBody>
          <a:bodyPr>
            <a:noAutofit/>
          </a:bodyPr>
          <a:lstStyle/>
          <a:p>
            <a:r>
              <a:rPr lang="en-US" dirty="0">
                <a:ea typeface="ＭＳ Ｐゴシック" pitchFamily="34" charset="-128"/>
              </a:rPr>
              <a:t>Best Practices – Folders </a:t>
            </a:r>
            <a:r>
              <a:rPr lang="en-US" dirty="0" smtClean="0">
                <a:ea typeface="ＭＳ Ｐゴシック" pitchFamily="34" charset="-128"/>
              </a:rPr>
              <a:t>and Privileges</a:t>
            </a:r>
          </a:p>
        </p:txBody>
      </p:sp>
      <p:sp>
        <p:nvSpPr>
          <p:cNvPr id="28675" name="Rectangle 3"/>
          <p:cNvSpPr>
            <a:spLocks noGrp="1"/>
          </p:cNvSpPr>
          <p:nvPr>
            <p:ph type="body" idx="4294967295"/>
          </p:nvPr>
        </p:nvSpPr>
        <p:spPr>
          <a:xfrm>
            <a:off x="304723" y="1066800"/>
            <a:ext cx="9446338" cy="5562600"/>
          </a:xfrm>
          <a:prstGeom prst="rect">
            <a:avLst/>
          </a:prstGeom>
        </p:spPr>
        <p:txBody>
          <a:bodyPr/>
          <a:lstStyle/>
          <a:p>
            <a:pPr>
              <a:lnSpc>
                <a:spcPct val="80000"/>
              </a:lnSpc>
              <a:defRPr/>
            </a:pPr>
            <a:r>
              <a:rPr lang="en-US" sz="2400" dirty="0"/>
              <a:t>Folder Architecture and Privileges</a:t>
            </a:r>
          </a:p>
          <a:p>
            <a:pPr lvl="1">
              <a:lnSpc>
                <a:spcPct val="80000"/>
              </a:lnSpc>
              <a:defRPr/>
            </a:pPr>
            <a:r>
              <a:rPr lang="en-US" sz="2000" dirty="0"/>
              <a:t>Deployment strategies must take into account folder hierarchies and privilege strategies.</a:t>
            </a:r>
          </a:p>
          <a:p>
            <a:pPr lvl="2">
              <a:lnSpc>
                <a:spcPct val="80000"/>
              </a:lnSpc>
              <a:defRPr/>
            </a:pPr>
            <a:r>
              <a:rPr lang="en-US" sz="1800" dirty="0"/>
              <a:t>Use the Cisco Data Abstraction Best Practices folder architecture.</a:t>
            </a:r>
          </a:p>
          <a:p>
            <a:pPr lvl="2">
              <a:lnSpc>
                <a:spcPct val="80000"/>
              </a:lnSpc>
              <a:defRPr/>
            </a:pPr>
            <a:r>
              <a:rPr lang="en-US" sz="1800" dirty="0"/>
              <a:t>Put different “projects”, “business lines/areas” or “subject areas” into their own </a:t>
            </a:r>
            <a:r>
              <a:rPr lang="en-US" sz="1800" dirty="0" smtClean="0"/>
              <a:t>“separated” folders </a:t>
            </a:r>
            <a:r>
              <a:rPr lang="en-US" sz="1800" dirty="0"/>
              <a:t>with their own data abstraction folders</a:t>
            </a:r>
            <a:r>
              <a:rPr lang="en-US" sz="1800" dirty="0" smtClean="0"/>
              <a:t>.</a:t>
            </a:r>
          </a:p>
          <a:p>
            <a:pPr lvl="2">
              <a:lnSpc>
                <a:spcPct val="80000"/>
              </a:lnSpc>
              <a:defRPr/>
            </a:pPr>
            <a:r>
              <a:rPr lang="en-US" sz="1800" dirty="0" smtClean="0"/>
              <a:t>It is harder to deploy and set privileges on project folders “interspersed” into the data abstraction folders.</a:t>
            </a:r>
            <a:endParaRPr lang="en-US" sz="1800" dirty="0"/>
          </a:p>
          <a:p>
            <a:pPr lvl="2">
              <a:lnSpc>
                <a:spcPct val="80000"/>
              </a:lnSpc>
              <a:defRPr/>
            </a:pPr>
            <a:r>
              <a:rPr lang="en-US" sz="1800" dirty="0"/>
              <a:t>Makes deployment at “project” folder level easier.</a:t>
            </a:r>
          </a:p>
          <a:p>
            <a:pPr lvl="2">
              <a:lnSpc>
                <a:spcPct val="80000"/>
              </a:lnSpc>
              <a:defRPr/>
            </a:pPr>
            <a:r>
              <a:rPr lang="en-US" sz="1800" dirty="0"/>
              <a:t>Makes setting privileges at “project” folder level easier.</a:t>
            </a:r>
          </a:p>
          <a:p>
            <a:pPr lvl="1">
              <a:lnSpc>
                <a:spcPct val="80000"/>
              </a:lnSpc>
              <a:defRPr/>
            </a:pPr>
            <a:endParaRPr lang="en-US" sz="2000" dirty="0" smtClean="0"/>
          </a:p>
        </p:txBody>
      </p:sp>
      <p:grpSp>
        <p:nvGrpSpPr>
          <p:cNvPr id="12" name="Group 11"/>
          <p:cNvGrpSpPr/>
          <p:nvPr/>
        </p:nvGrpSpPr>
        <p:grpSpPr>
          <a:xfrm>
            <a:off x="-203146" y="4259392"/>
            <a:ext cx="6287574" cy="1994638"/>
            <a:chOff x="-152400" y="4259392"/>
            <a:chExt cx="4716909" cy="199463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766" y="4607139"/>
              <a:ext cx="2400494" cy="164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4259392"/>
              <a:ext cx="4716909" cy="369332"/>
            </a:xfrm>
            <a:prstGeom prst="rect">
              <a:avLst/>
            </a:prstGeom>
            <a:noFill/>
          </p:spPr>
          <p:txBody>
            <a:bodyPr wrap="square" rtlCol="0">
              <a:spAutoFit/>
            </a:bodyPr>
            <a:lstStyle/>
            <a:p>
              <a:pPr algn="ctr"/>
              <a:r>
                <a:rPr lang="en-US" b="1" dirty="0" smtClean="0">
                  <a:solidFill>
                    <a:srgbClr val="FFFF00"/>
                  </a:solidFill>
                </a:rPr>
                <a:t>Cisco Data Abstraction Best Practices</a:t>
              </a:r>
              <a:endParaRPr lang="en-US" b="1" dirty="0">
                <a:solidFill>
                  <a:srgbClr val="FFFF00"/>
                </a:solidFill>
              </a:endParaRPr>
            </a:p>
          </p:txBody>
        </p:sp>
        <p:sp>
          <p:nvSpPr>
            <p:cNvPr id="3" name="Left Brace 2"/>
            <p:cNvSpPr/>
            <p:nvPr/>
          </p:nvSpPr>
          <p:spPr>
            <a:xfrm>
              <a:off x="1034985" y="5474289"/>
              <a:ext cx="304800" cy="76763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4" name="Arc 3"/>
            <p:cNvSpPr/>
            <p:nvPr/>
          </p:nvSpPr>
          <p:spPr>
            <a:xfrm rot="15541391">
              <a:off x="553719" y="4435569"/>
              <a:ext cx="1393270" cy="1447800"/>
            </a:xfrm>
            <a:prstGeom prst="arc">
              <a:avLst>
                <a:gd name="adj1" fmla="val 12707148"/>
                <a:gd name="adj2" fmla="val 204660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grpSp>
      <p:grpSp>
        <p:nvGrpSpPr>
          <p:cNvPr id="11" name="Group 10"/>
          <p:cNvGrpSpPr/>
          <p:nvPr/>
        </p:nvGrpSpPr>
        <p:grpSpPr>
          <a:xfrm>
            <a:off x="9659420" y="1476521"/>
            <a:ext cx="2754664" cy="5098739"/>
            <a:chOff x="6925062" y="1066800"/>
            <a:chExt cx="2066537" cy="5098739"/>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8732"/>
              <a:ext cx="1851025" cy="47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25062" y="1066800"/>
              <a:ext cx="2066537" cy="369332"/>
            </a:xfrm>
            <a:prstGeom prst="rect">
              <a:avLst/>
            </a:prstGeom>
            <a:noFill/>
          </p:spPr>
          <p:txBody>
            <a:bodyPr wrap="square" rtlCol="0">
              <a:spAutoFit/>
            </a:bodyPr>
            <a:lstStyle/>
            <a:p>
              <a:r>
                <a:rPr lang="en-US" b="1" dirty="0" smtClean="0">
                  <a:solidFill>
                    <a:srgbClr val="FFFF00"/>
                  </a:solidFill>
                </a:rPr>
                <a:t>Interspersed Projects</a:t>
              </a:r>
              <a:endParaRPr lang="en-US" b="1" dirty="0">
                <a:solidFill>
                  <a:srgbClr val="FFFF00"/>
                </a:solidFill>
              </a:endParaRPr>
            </a:p>
          </p:txBody>
        </p:sp>
        <p:sp>
          <p:nvSpPr>
            <p:cNvPr id="5" name="TextBox 4"/>
            <p:cNvSpPr txBox="1"/>
            <p:nvPr/>
          </p:nvSpPr>
          <p:spPr>
            <a:xfrm>
              <a:off x="8115300" y="3043535"/>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6" name="TextBox 15"/>
            <p:cNvSpPr txBox="1"/>
            <p:nvPr/>
          </p:nvSpPr>
          <p:spPr>
            <a:xfrm>
              <a:off x="8115300" y="228600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7" name="TextBox 16"/>
            <p:cNvSpPr txBox="1"/>
            <p:nvPr/>
          </p:nvSpPr>
          <p:spPr>
            <a:xfrm>
              <a:off x="8115300" y="391448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8" name="TextBox 17"/>
            <p:cNvSpPr txBox="1"/>
            <p:nvPr/>
          </p:nvSpPr>
          <p:spPr>
            <a:xfrm>
              <a:off x="8115300" y="5012624"/>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9" name="TextBox 18"/>
            <p:cNvSpPr txBox="1"/>
            <p:nvPr/>
          </p:nvSpPr>
          <p:spPr>
            <a:xfrm>
              <a:off x="8115300" y="5703874"/>
              <a:ext cx="419100" cy="461665"/>
            </a:xfrm>
            <a:prstGeom prst="rect">
              <a:avLst/>
            </a:prstGeom>
            <a:noFill/>
          </p:spPr>
          <p:txBody>
            <a:bodyPr wrap="square" rtlCol="0">
              <a:spAutoFit/>
            </a:bodyPr>
            <a:lstStyle/>
            <a:p>
              <a:r>
                <a:rPr lang="en-US" sz="2400" b="1" dirty="0" smtClean="0">
                  <a:solidFill>
                    <a:schemeClr val="bg1"/>
                  </a:solidFill>
                </a:rPr>
                <a:t>X</a:t>
              </a:r>
              <a:endParaRPr lang="en-US" sz="2400" b="1" dirty="0">
                <a:solidFill>
                  <a:schemeClr val="bg1"/>
                </a:solidFill>
              </a:endParaRPr>
            </a:p>
          </p:txBody>
        </p:sp>
      </p:grpSp>
      <p:grpSp>
        <p:nvGrpSpPr>
          <p:cNvPr id="14" name="Group 13"/>
          <p:cNvGrpSpPr/>
          <p:nvPr/>
        </p:nvGrpSpPr>
        <p:grpSpPr>
          <a:xfrm>
            <a:off x="5196453" y="4236681"/>
            <a:ext cx="4165757" cy="2214124"/>
            <a:chOff x="3898348" y="4236680"/>
            <a:chExt cx="3125127" cy="2214124"/>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487" y="4641173"/>
              <a:ext cx="1498521" cy="180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98348" y="4236680"/>
              <a:ext cx="2292840" cy="369332"/>
            </a:xfrm>
            <a:prstGeom prst="rect">
              <a:avLst/>
            </a:prstGeom>
            <a:noFill/>
          </p:spPr>
          <p:txBody>
            <a:bodyPr wrap="square" rtlCol="0">
              <a:spAutoFit/>
            </a:bodyPr>
            <a:lstStyle/>
            <a:p>
              <a:r>
                <a:rPr lang="en-US" b="1" dirty="0" smtClean="0">
                  <a:solidFill>
                    <a:srgbClr val="FFFF00"/>
                  </a:solidFill>
                </a:rPr>
                <a:t>Separated Projects</a:t>
              </a:r>
              <a:endParaRPr lang="en-US" b="1" dirty="0">
                <a:solidFill>
                  <a:srgbClr val="FFFF00"/>
                </a:solidFill>
              </a:endParaRPr>
            </a:p>
          </p:txBody>
        </p:sp>
        <p:cxnSp>
          <p:nvCxnSpPr>
            <p:cNvPr id="10" name="Straight Arrow Connector 9"/>
            <p:cNvCxnSpPr/>
            <p:nvPr/>
          </p:nvCxnSpPr>
          <p:spPr>
            <a:xfrm flipH="1" flipV="1">
              <a:off x="4920507" y="5010983"/>
              <a:ext cx="537501" cy="944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23275" y="4806953"/>
              <a:ext cx="1600200" cy="646331"/>
            </a:xfrm>
            <a:prstGeom prst="rect">
              <a:avLst/>
            </a:prstGeom>
            <a:noFill/>
          </p:spPr>
          <p:txBody>
            <a:bodyPr wrap="square" rtlCol="0">
              <a:spAutoFit/>
            </a:bodyPr>
            <a:lstStyle/>
            <a:p>
              <a:r>
                <a:rPr lang="en-US" dirty="0" smtClean="0">
                  <a:solidFill>
                    <a:srgbClr val="FFFF00"/>
                  </a:solidFill>
                  <a:sym typeface="Wingdings" panose="05000000000000000000" pitchFamily="2" charset="2"/>
                </a:rPr>
                <a:t>Easier to deploy and set privileges</a:t>
              </a:r>
              <a:endParaRPr lang="en-US" dirty="0">
                <a:solidFill>
                  <a:srgbClr val="FFFF00"/>
                </a:solidFill>
              </a:endParaRPr>
            </a:p>
          </p:txBody>
        </p:sp>
        <p:cxnSp>
          <p:nvCxnSpPr>
            <p:cNvPr id="22" name="Straight Arrow Connector 21"/>
            <p:cNvCxnSpPr/>
            <p:nvPr/>
          </p:nvCxnSpPr>
          <p:spPr>
            <a:xfrm flipH="1">
              <a:off x="4845258" y="5118544"/>
              <a:ext cx="612750" cy="5853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1244030" y="6148453"/>
            <a:ext cx="558654"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094411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904775"/>
            <a:ext cx="11776506" cy="5709385"/>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Development Steps</a:t>
            </a:r>
          </a:p>
        </p:txBody>
      </p:sp>
      <p:sp>
        <p:nvSpPr>
          <p:cNvPr id="28675" name="Rectangle 3"/>
          <p:cNvSpPr>
            <a:spLocks noGrp="1"/>
          </p:cNvSpPr>
          <p:nvPr>
            <p:ph type="body" idx="4294967295"/>
          </p:nvPr>
        </p:nvSpPr>
        <p:spPr>
          <a:xfrm>
            <a:off x="304720" y="990600"/>
            <a:ext cx="8981869" cy="5562600"/>
          </a:xfrm>
          <a:prstGeom prst="rect">
            <a:avLst/>
          </a:prstGeom>
        </p:spPr>
        <p:txBody>
          <a:bodyPr/>
          <a:lstStyle/>
          <a:p>
            <a:pPr>
              <a:lnSpc>
                <a:spcPct val="80000"/>
              </a:lnSpc>
              <a:defRPr/>
            </a:pPr>
            <a:r>
              <a:rPr lang="en-US" sz="2400" dirty="0" smtClean="0"/>
              <a:t>Step 1 – Configure CIS Servers</a:t>
            </a:r>
          </a:p>
          <a:p>
            <a:pPr lvl="1">
              <a:lnSpc>
                <a:spcPct val="80000"/>
              </a:lnSpc>
              <a:defRPr/>
            </a:pPr>
            <a:r>
              <a:rPr lang="en-US" sz="2000" dirty="0" smtClean="0"/>
              <a:t> Setup a single servers.xml file configured for all environments.</a:t>
            </a:r>
          </a:p>
          <a:p>
            <a:pPr lvl="1">
              <a:lnSpc>
                <a:spcPct val="80000"/>
              </a:lnSpc>
              <a:defRPr/>
            </a:pPr>
            <a:r>
              <a:rPr lang="en-US" sz="2000" dirty="0" smtClean="0"/>
              <a:t> Use a consistent naming convention for the &lt;id&gt; to represent the environments.</a:t>
            </a:r>
          </a:p>
          <a:p>
            <a:pPr>
              <a:lnSpc>
                <a:spcPct val="80000"/>
              </a:lnSpc>
              <a:defRPr/>
            </a:pPr>
            <a:r>
              <a:rPr lang="en-US" sz="2400" dirty="0" smtClean="0"/>
              <a:t>Step 2 – Use case deployment plan</a:t>
            </a:r>
          </a:p>
          <a:p>
            <a:pPr lvl="1">
              <a:lnSpc>
                <a:spcPct val="80000"/>
              </a:lnSpc>
              <a:defRPr/>
            </a:pPr>
            <a:r>
              <a:rPr lang="en-US" sz="2000" dirty="0" smtClean="0"/>
              <a:t> Decide on use case for deployment by selecting folders in CIS to deploy.</a:t>
            </a:r>
          </a:p>
          <a:p>
            <a:pPr lvl="1">
              <a:lnSpc>
                <a:spcPct val="80000"/>
              </a:lnSpc>
              <a:defRPr/>
            </a:pPr>
            <a:r>
              <a:rPr lang="en-US" sz="2000" dirty="0" smtClean="0"/>
              <a:t> Determine if you will use package import or VCS.</a:t>
            </a:r>
          </a:p>
          <a:p>
            <a:pPr lvl="1">
              <a:lnSpc>
                <a:spcPct val="80000"/>
              </a:lnSpc>
              <a:defRPr/>
            </a:pPr>
            <a:r>
              <a:rPr lang="en-US" sz="2000" dirty="0" smtClean="0"/>
              <a:t> Determine what types of resources need updating upon deployment.  e.g. </a:t>
            </a:r>
            <a:r>
              <a:rPr lang="en-US" sz="1800" dirty="0" smtClean="0"/>
              <a:t>Data sources, Triggers, Rebinding and etc.</a:t>
            </a:r>
          </a:p>
          <a:p>
            <a:pPr>
              <a:lnSpc>
                <a:spcPct val="80000"/>
              </a:lnSpc>
              <a:defRPr/>
            </a:pPr>
            <a:r>
              <a:rPr lang="en-US" sz="2400" dirty="0" smtClean="0"/>
              <a:t>Step 3 – Create the deployment plan</a:t>
            </a:r>
          </a:p>
          <a:p>
            <a:pPr>
              <a:lnSpc>
                <a:spcPct val="80000"/>
              </a:lnSpc>
              <a:defRPr/>
            </a:pPr>
            <a:r>
              <a:rPr lang="en-US" sz="2400" dirty="0" smtClean="0"/>
              <a:t>Step 4 – Create the module xml configuration files</a:t>
            </a:r>
          </a:p>
          <a:p>
            <a:pPr lvl="1">
              <a:lnSpc>
                <a:spcPct val="80000"/>
              </a:lnSpc>
              <a:defRPr/>
            </a:pPr>
            <a:r>
              <a:rPr lang="en-US" sz="2000" dirty="0" smtClean="0"/>
              <a:t> Use shortcuts by generating module XML files (consult documentation)</a:t>
            </a:r>
          </a:p>
          <a:p>
            <a:pPr lvl="1">
              <a:lnSpc>
                <a:spcPct val="80000"/>
              </a:lnSpc>
              <a:defRPr/>
            </a:pPr>
            <a:r>
              <a:rPr lang="en-US" sz="2000" dirty="0" smtClean="0"/>
              <a:t> Configure VCS Module for VCS-based deployments</a:t>
            </a:r>
          </a:p>
          <a:p>
            <a:pPr>
              <a:lnSpc>
                <a:spcPct val="80000"/>
              </a:lnSpc>
              <a:defRPr/>
            </a:pPr>
            <a:r>
              <a:rPr lang="en-US" sz="2400" dirty="0" smtClean="0"/>
              <a:t>Step 5 – Execute the deployment plan</a:t>
            </a:r>
          </a:p>
          <a:p>
            <a:pPr lvl="1">
              <a:lnSpc>
                <a:spcPct val="80000"/>
              </a:lnSpc>
              <a:defRPr/>
            </a:pPr>
            <a:r>
              <a:rPr lang="en-US" sz="2000" dirty="0" smtClean="0"/>
              <a:t> Fix and re-execute as needed</a:t>
            </a:r>
          </a:p>
        </p:txBody>
      </p:sp>
      <p:grpSp>
        <p:nvGrpSpPr>
          <p:cNvPr id="2" name="Group 1"/>
          <p:cNvGrpSpPr/>
          <p:nvPr/>
        </p:nvGrpSpPr>
        <p:grpSpPr>
          <a:xfrm>
            <a:off x="9208749" y="1123147"/>
            <a:ext cx="2810577" cy="824120"/>
            <a:chOff x="9294241" y="1344522"/>
            <a:chExt cx="2810577" cy="824120"/>
          </a:xfrm>
        </p:grpSpPr>
        <p:sp>
          <p:nvSpPr>
            <p:cNvPr id="27" name="Rounded Rectangle 26"/>
            <p:cNvSpPr/>
            <p:nvPr/>
          </p:nvSpPr>
          <p:spPr>
            <a:xfrm>
              <a:off x="9294241" y="135850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8" name="Rectangle 3"/>
            <p:cNvSpPr txBox="1">
              <a:spLocks noChangeArrowheads="1"/>
            </p:cNvSpPr>
            <p:nvPr/>
          </p:nvSpPr>
          <p:spPr>
            <a:xfrm>
              <a:off x="9294241" y="1344522"/>
              <a:ext cx="2674957"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latin typeface="Calibri" pitchFamily="34" charset="0"/>
                  <a:cs typeface="Calibri" pitchFamily="34" charset="0"/>
                </a:rPr>
                <a:t>Configure CIS Servers (servers.xml)</a:t>
              </a:r>
            </a:p>
          </p:txBody>
        </p:sp>
        <p:sp>
          <p:nvSpPr>
            <p:cNvPr id="20" name="TextBox 19"/>
            <p:cNvSpPr txBox="1"/>
            <p:nvPr/>
          </p:nvSpPr>
          <p:spPr>
            <a:xfrm>
              <a:off x="9331821" y="1564505"/>
              <a:ext cx="294538"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1</a:t>
              </a:r>
            </a:p>
          </p:txBody>
        </p:sp>
      </p:grpSp>
      <p:grpSp>
        <p:nvGrpSpPr>
          <p:cNvPr id="3" name="Group 2"/>
          <p:cNvGrpSpPr/>
          <p:nvPr/>
        </p:nvGrpSpPr>
        <p:grpSpPr>
          <a:xfrm>
            <a:off x="9114457" y="2100738"/>
            <a:ext cx="2904869" cy="824120"/>
            <a:chOff x="9199949" y="2254738"/>
            <a:chExt cx="2904869" cy="824120"/>
          </a:xfrm>
        </p:grpSpPr>
        <p:sp>
          <p:nvSpPr>
            <p:cNvPr id="29" name="Rounded Rectangle 28"/>
            <p:cNvSpPr/>
            <p:nvPr/>
          </p:nvSpPr>
          <p:spPr>
            <a:xfrm>
              <a:off x="9294241" y="2268725"/>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0" name="Rectangle 3"/>
            <p:cNvSpPr txBox="1">
              <a:spLocks noChangeArrowheads="1"/>
            </p:cNvSpPr>
            <p:nvPr/>
          </p:nvSpPr>
          <p:spPr>
            <a:xfrm>
              <a:off x="9294241" y="2254738"/>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Decide use case and deployment plan steps</a:t>
              </a:r>
              <a:endParaRPr lang="en-US" sz="1800" dirty="0">
                <a:latin typeface="Calibri" pitchFamily="34" charset="0"/>
                <a:cs typeface="Calibri" pitchFamily="34" charset="0"/>
              </a:endParaRPr>
            </a:p>
          </p:txBody>
        </p:sp>
        <p:sp>
          <p:nvSpPr>
            <p:cNvPr id="21" name="TextBox 20"/>
            <p:cNvSpPr txBox="1"/>
            <p:nvPr/>
          </p:nvSpPr>
          <p:spPr>
            <a:xfrm>
              <a:off x="9199949" y="2497521"/>
              <a:ext cx="558282"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2</a:t>
              </a:r>
            </a:p>
          </p:txBody>
        </p:sp>
      </p:grpSp>
      <p:grpSp>
        <p:nvGrpSpPr>
          <p:cNvPr id="28672" name="Group 28671"/>
          <p:cNvGrpSpPr/>
          <p:nvPr/>
        </p:nvGrpSpPr>
        <p:grpSpPr>
          <a:xfrm>
            <a:off x="9190451" y="3068069"/>
            <a:ext cx="2828875" cy="824120"/>
            <a:chOff x="9275943" y="3164319"/>
            <a:chExt cx="2828875" cy="824120"/>
          </a:xfrm>
        </p:grpSpPr>
        <p:sp>
          <p:nvSpPr>
            <p:cNvPr id="31" name="Rounded Rectangle 30"/>
            <p:cNvSpPr/>
            <p:nvPr/>
          </p:nvSpPr>
          <p:spPr>
            <a:xfrm>
              <a:off x="9294241" y="3178306"/>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2" name="Rectangle 3"/>
            <p:cNvSpPr txBox="1">
              <a:spLocks noChangeArrowheads="1"/>
            </p:cNvSpPr>
            <p:nvPr/>
          </p:nvSpPr>
          <p:spPr>
            <a:xfrm>
              <a:off x="9294241" y="3164319"/>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Create Deployment Plan (</a:t>
              </a:r>
              <a:r>
                <a:rPr lang="en-US" sz="1800" dirty="0" err="1" smtClean="0">
                  <a:latin typeface="Calibri" pitchFamily="34" charset="0"/>
                  <a:cs typeface="Calibri" pitchFamily="34" charset="0"/>
                </a:rPr>
                <a:t>my_use_case.dp</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p:txBody>
        </p:sp>
        <p:sp>
          <p:nvSpPr>
            <p:cNvPr id="22" name="TextBox 21"/>
            <p:cNvSpPr txBox="1"/>
            <p:nvPr/>
          </p:nvSpPr>
          <p:spPr>
            <a:xfrm>
              <a:off x="9275943" y="3407102"/>
              <a:ext cx="406294"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3</a:t>
              </a:r>
            </a:p>
          </p:txBody>
        </p:sp>
      </p:grpSp>
      <p:grpSp>
        <p:nvGrpSpPr>
          <p:cNvPr id="28673" name="Group 28672"/>
          <p:cNvGrpSpPr/>
          <p:nvPr/>
        </p:nvGrpSpPr>
        <p:grpSpPr>
          <a:xfrm>
            <a:off x="9079756" y="3991042"/>
            <a:ext cx="2939570" cy="824120"/>
            <a:chOff x="9165248" y="4029542"/>
            <a:chExt cx="2939570" cy="824120"/>
          </a:xfrm>
        </p:grpSpPr>
        <p:sp>
          <p:nvSpPr>
            <p:cNvPr id="33" name="Rounded Rectangle 32"/>
            <p:cNvSpPr/>
            <p:nvPr/>
          </p:nvSpPr>
          <p:spPr>
            <a:xfrm>
              <a:off x="9294241" y="404352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4" name="Rectangle 3"/>
            <p:cNvSpPr txBox="1">
              <a:spLocks noChangeArrowheads="1"/>
            </p:cNvSpPr>
            <p:nvPr/>
          </p:nvSpPr>
          <p:spPr>
            <a:xfrm>
              <a:off x="9294241" y="4029542"/>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Module XML (my_module.xml)</a:t>
              </a:r>
              <a:endParaRPr lang="en-US" sz="1800" dirty="0">
                <a:latin typeface="Calibri" pitchFamily="34" charset="0"/>
                <a:cs typeface="Calibri" pitchFamily="34" charset="0"/>
              </a:endParaRPr>
            </a:p>
          </p:txBody>
        </p:sp>
        <p:sp>
          <p:nvSpPr>
            <p:cNvPr id="23" name="TextBox 22"/>
            <p:cNvSpPr txBox="1"/>
            <p:nvPr/>
          </p:nvSpPr>
          <p:spPr>
            <a:xfrm>
              <a:off x="9165248" y="4272325"/>
              <a:ext cx="627685"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4.1</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4" name="Group 28673"/>
          <p:cNvGrpSpPr/>
          <p:nvPr/>
        </p:nvGrpSpPr>
        <p:grpSpPr>
          <a:xfrm>
            <a:off x="9127378" y="4839675"/>
            <a:ext cx="2891948" cy="824120"/>
            <a:chOff x="9212870" y="4839675"/>
            <a:chExt cx="2891948" cy="824120"/>
          </a:xfrm>
        </p:grpSpPr>
        <p:sp>
          <p:nvSpPr>
            <p:cNvPr id="35" name="Rounded Rectangle 34"/>
            <p:cNvSpPr/>
            <p:nvPr/>
          </p:nvSpPr>
          <p:spPr>
            <a:xfrm>
              <a:off x="9294241" y="4853662"/>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6" name="Rectangle 3"/>
            <p:cNvSpPr txBox="1">
              <a:spLocks noChangeArrowheads="1"/>
            </p:cNvSpPr>
            <p:nvPr/>
          </p:nvSpPr>
          <p:spPr>
            <a:xfrm>
              <a:off x="9294241" y="4839675"/>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VCS Module XML Configuration File</a:t>
              </a:r>
              <a:endParaRPr lang="en-US" sz="1800" dirty="0">
                <a:latin typeface="Calibri" pitchFamily="34" charset="0"/>
                <a:cs typeface="Calibri" pitchFamily="34" charset="0"/>
              </a:endParaRPr>
            </a:p>
          </p:txBody>
        </p:sp>
        <p:sp>
          <p:nvSpPr>
            <p:cNvPr id="24" name="TextBox 23"/>
            <p:cNvSpPr txBox="1"/>
            <p:nvPr/>
          </p:nvSpPr>
          <p:spPr>
            <a:xfrm>
              <a:off x="9212870" y="5134468"/>
              <a:ext cx="5324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4.2</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6" name="Group 28675"/>
          <p:cNvGrpSpPr/>
          <p:nvPr/>
        </p:nvGrpSpPr>
        <p:grpSpPr>
          <a:xfrm>
            <a:off x="9208749" y="5718875"/>
            <a:ext cx="2810577" cy="824120"/>
            <a:chOff x="9294241" y="5690000"/>
            <a:chExt cx="2810577" cy="824120"/>
          </a:xfrm>
        </p:grpSpPr>
        <p:sp>
          <p:nvSpPr>
            <p:cNvPr id="37" name="Rounded Rectangle 36"/>
            <p:cNvSpPr/>
            <p:nvPr/>
          </p:nvSpPr>
          <p:spPr>
            <a:xfrm>
              <a:off x="9294241" y="5703987"/>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8" name="Rectangle 3"/>
            <p:cNvSpPr txBox="1">
              <a:spLocks noChangeArrowheads="1"/>
            </p:cNvSpPr>
            <p:nvPr/>
          </p:nvSpPr>
          <p:spPr>
            <a:xfrm>
              <a:off x="9294241" y="5690000"/>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Execute Deployment Plan (ExecutePDTool.bat)</a:t>
              </a:r>
              <a:endParaRPr lang="en-US" sz="1800" dirty="0">
                <a:latin typeface="Calibri" pitchFamily="34" charset="0"/>
                <a:cs typeface="Calibri" pitchFamily="34" charset="0"/>
              </a:endParaRPr>
            </a:p>
          </p:txBody>
        </p:sp>
        <p:sp>
          <p:nvSpPr>
            <p:cNvPr id="25" name="TextBox 24"/>
            <p:cNvSpPr txBox="1"/>
            <p:nvPr/>
          </p:nvSpPr>
          <p:spPr>
            <a:xfrm>
              <a:off x="9322170" y="5932783"/>
              <a:ext cx="3138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5</a:t>
              </a:r>
            </a:p>
          </p:txBody>
        </p:sp>
      </p:grpSp>
    </p:spTree>
    <p:extLst>
      <p:ext uri="{BB962C8B-B14F-4D97-AF65-F5344CB8AC3E}">
        <p14:creationId xmlns:p14="http://schemas.microsoft.com/office/powerpoint/2010/main" val="28834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wipe(up)">
                                      <p:cBhvr>
                                        <p:cTn id="10" dur="500"/>
                                        <p:tgtEl>
                                          <p:spTgt spid="2867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wipe(up)">
                                      <p:cBhvr>
                                        <p:cTn id="13" dur="500"/>
                                        <p:tgtEl>
                                          <p:spTgt spid="28675">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Effect transition="in" filter="wipe(up)">
                                      <p:cBhvr>
                                        <p:cTn id="21" dur="500"/>
                                        <p:tgtEl>
                                          <p:spTgt spid="28675">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8675">
                                            <p:txEl>
                                              <p:pRg st="4" end="4"/>
                                            </p:txEl>
                                          </p:spTgt>
                                        </p:tgtEl>
                                        <p:attrNameLst>
                                          <p:attrName>style.visibility</p:attrName>
                                        </p:attrNameLst>
                                      </p:cBhvr>
                                      <p:to>
                                        <p:strVal val="visible"/>
                                      </p:to>
                                    </p:set>
                                    <p:animEffect transition="in" filter="wipe(up)">
                                      <p:cBhvr>
                                        <p:cTn id="24" dur="500"/>
                                        <p:tgtEl>
                                          <p:spTgt spid="28675">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animEffect transition="in" filter="wipe(up)">
                                      <p:cBhvr>
                                        <p:cTn id="27" dur="500"/>
                                        <p:tgtEl>
                                          <p:spTgt spid="28675">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28675">
                                            <p:txEl>
                                              <p:pRg st="6" end="6"/>
                                            </p:txEl>
                                          </p:spTgt>
                                        </p:tgtEl>
                                        <p:attrNameLst>
                                          <p:attrName>style.visibility</p:attrName>
                                        </p:attrNameLst>
                                      </p:cBhvr>
                                      <p:to>
                                        <p:strVal val="visible"/>
                                      </p:to>
                                    </p:set>
                                    <p:animEffect transition="in" filter="wipe(up)">
                                      <p:cBhvr>
                                        <p:cTn id="30" dur="500"/>
                                        <p:tgtEl>
                                          <p:spTgt spid="28675">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675">
                                            <p:txEl>
                                              <p:pRg st="7" end="7"/>
                                            </p:txEl>
                                          </p:spTgt>
                                        </p:tgtEl>
                                        <p:attrNameLst>
                                          <p:attrName>style.visibility</p:attrName>
                                        </p:attrNameLst>
                                      </p:cBhvr>
                                      <p:to>
                                        <p:strVal val="visible"/>
                                      </p:to>
                                    </p:set>
                                    <p:animEffect transition="in" filter="wipe(up)">
                                      <p:cBhvr>
                                        <p:cTn id="38" dur="500"/>
                                        <p:tgtEl>
                                          <p:spTgt spid="28675">
                                            <p:txEl>
                                              <p:pRg st="7" end="7"/>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28672"/>
                                        </p:tgtEl>
                                        <p:attrNameLst>
                                          <p:attrName>style.visibility</p:attrName>
                                        </p:attrNameLst>
                                      </p:cBhvr>
                                      <p:to>
                                        <p:strVal val="visible"/>
                                      </p:to>
                                    </p:set>
                                    <p:animEffect transition="in" filter="wipe(up)">
                                      <p:cBhvr>
                                        <p:cTn id="41" dur="500"/>
                                        <p:tgtEl>
                                          <p:spTgt spid="286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8675">
                                            <p:txEl>
                                              <p:pRg st="8" end="8"/>
                                            </p:txEl>
                                          </p:spTgt>
                                        </p:tgtEl>
                                        <p:attrNameLst>
                                          <p:attrName>style.visibility</p:attrName>
                                        </p:attrNameLst>
                                      </p:cBhvr>
                                      <p:to>
                                        <p:strVal val="visible"/>
                                      </p:to>
                                    </p:set>
                                    <p:animEffect transition="in" filter="wipe(up)">
                                      <p:cBhvr>
                                        <p:cTn id="46" dur="500"/>
                                        <p:tgtEl>
                                          <p:spTgt spid="28675">
                                            <p:txEl>
                                              <p:pRg st="8" end="8"/>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8675">
                                            <p:txEl>
                                              <p:pRg st="9" end="9"/>
                                            </p:txEl>
                                          </p:spTgt>
                                        </p:tgtEl>
                                        <p:attrNameLst>
                                          <p:attrName>style.visibility</p:attrName>
                                        </p:attrNameLst>
                                      </p:cBhvr>
                                      <p:to>
                                        <p:strVal val="visible"/>
                                      </p:to>
                                    </p:set>
                                    <p:animEffect transition="in" filter="wipe(up)">
                                      <p:cBhvr>
                                        <p:cTn id="49" dur="500"/>
                                        <p:tgtEl>
                                          <p:spTgt spid="28675">
                                            <p:txEl>
                                              <p:pRg st="9" end="9"/>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28675">
                                            <p:txEl>
                                              <p:pRg st="10" end="10"/>
                                            </p:txEl>
                                          </p:spTgt>
                                        </p:tgtEl>
                                        <p:attrNameLst>
                                          <p:attrName>style.visibility</p:attrName>
                                        </p:attrNameLst>
                                      </p:cBhvr>
                                      <p:to>
                                        <p:strVal val="visible"/>
                                      </p:to>
                                    </p:set>
                                    <p:animEffect transition="in" filter="wipe(up)">
                                      <p:cBhvr>
                                        <p:cTn id="52" dur="500"/>
                                        <p:tgtEl>
                                          <p:spTgt spid="28675">
                                            <p:txEl>
                                              <p:pRg st="10" end="1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28673"/>
                                        </p:tgtEl>
                                        <p:attrNameLst>
                                          <p:attrName>style.visibility</p:attrName>
                                        </p:attrNameLst>
                                      </p:cBhvr>
                                      <p:to>
                                        <p:strVal val="visible"/>
                                      </p:to>
                                    </p:set>
                                    <p:animEffect transition="in" filter="wipe(up)">
                                      <p:cBhvr>
                                        <p:cTn id="55" dur="500"/>
                                        <p:tgtEl>
                                          <p:spTgt spid="28673"/>
                                        </p:tgtEl>
                                      </p:cBhvr>
                                    </p:animEffect>
                                  </p:childTnLst>
                                </p:cTn>
                              </p:par>
                              <p:par>
                                <p:cTn id="56" presetID="22" presetClass="entr" presetSubtype="1" fill="hold" nodeType="withEffect">
                                  <p:stCondLst>
                                    <p:cond delay="0"/>
                                  </p:stCondLst>
                                  <p:childTnLst>
                                    <p:set>
                                      <p:cBhvr>
                                        <p:cTn id="57" dur="1" fill="hold">
                                          <p:stCondLst>
                                            <p:cond delay="0"/>
                                          </p:stCondLst>
                                        </p:cTn>
                                        <p:tgtEl>
                                          <p:spTgt spid="28674"/>
                                        </p:tgtEl>
                                        <p:attrNameLst>
                                          <p:attrName>style.visibility</p:attrName>
                                        </p:attrNameLst>
                                      </p:cBhvr>
                                      <p:to>
                                        <p:strVal val="visible"/>
                                      </p:to>
                                    </p:set>
                                    <p:animEffect transition="in" filter="wipe(up)">
                                      <p:cBhvr>
                                        <p:cTn id="58" dur="500"/>
                                        <p:tgtEl>
                                          <p:spTgt spid="286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8675">
                                            <p:txEl>
                                              <p:pRg st="11" end="11"/>
                                            </p:txEl>
                                          </p:spTgt>
                                        </p:tgtEl>
                                        <p:attrNameLst>
                                          <p:attrName>style.visibility</p:attrName>
                                        </p:attrNameLst>
                                      </p:cBhvr>
                                      <p:to>
                                        <p:strVal val="visible"/>
                                      </p:to>
                                    </p:set>
                                    <p:animEffect transition="in" filter="wipe(up)">
                                      <p:cBhvr>
                                        <p:cTn id="63" dur="500"/>
                                        <p:tgtEl>
                                          <p:spTgt spid="28675">
                                            <p:txEl>
                                              <p:pRg st="11" end="11"/>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28675">
                                            <p:txEl>
                                              <p:pRg st="12" end="12"/>
                                            </p:txEl>
                                          </p:spTgt>
                                        </p:tgtEl>
                                        <p:attrNameLst>
                                          <p:attrName>style.visibility</p:attrName>
                                        </p:attrNameLst>
                                      </p:cBhvr>
                                      <p:to>
                                        <p:strVal val="visible"/>
                                      </p:to>
                                    </p:set>
                                    <p:animEffect transition="in" filter="wipe(up)">
                                      <p:cBhvr>
                                        <p:cTn id="66" dur="500"/>
                                        <p:tgtEl>
                                          <p:spTgt spid="28675">
                                            <p:txEl>
                                              <p:pRg st="12" end="12"/>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28676"/>
                                        </p:tgtEl>
                                        <p:attrNameLst>
                                          <p:attrName>style.visibility</p:attrName>
                                        </p:attrNameLst>
                                      </p:cBhvr>
                                      <p:to>
                                        <p:strVal val="visible"/>
                                      </p:to>
                                    </p:set>
                                    <p:animEffect transition="in" filter="wipe(up)">
                                      <p:cBhvr>
                                        <p:cTn id="69"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933855"/>
            <a:ext cx="11579384" cy="5695545"/>
          </a:xfrm>
          <a:prstGeom prst="rect">
            <a:avLst/>
          </a:prstGeom>
        </p:spPr>
        <p:txBody>
          <a:bodyPr>
            <a:normAutofit/>
          </a:bodyPr>
          <a:lstStyle/>
          <a:p>
            <a:r>
              <a:rPr lang="en-US" sz="3200" dirty="0" smtClean="0"/>
              <a:t>Basic Strategy</a:t>
            </a:r>
          </a:p>
          <a:p>
            <a:pPr lvl="1"/>
            <a:r>
              <a:rPr lang="en-US" sz="2000" dirty="0" smtClean="0"/>
              <a:t> </a:t>
            </a:r>
            <a:r>
              <a:rPr lang="en-US" sz="2400" dirty="0" smtClean="0"/>
              <a:t>Limited planning is required.</a:t>
            </a:r>
          </a:p>
          <a:p>
            <a:pPr lvl="1"/>
            <a:r>
              <a:rPr lang="en-US" sz="2400" dirty="0"/>
              <a:t> </a:t>
            </a:r>
            <a:r>
              <a:rPr lang="en-US" sz="2400" dirty="0" smtClean="0"/>
              <a:t>Get a deployment configuration up and running quickly.</a:t>
            </a:r>
          </a:p>
          <a:p>
            <a:pPr lvl="1"/>
            <a:r>
              <a:rPr lang="en-US" sz="2400" dirty="0"/>
              <a:t> </a:t>
            </a:r>
            <a:r>
              <a:rPr lang="en-US" sz="2400" dirty="0" smtClean="0"/>
              <a:t>Hard-code references to identifiers, paths and etc.</a:t>
            </a:r>
          </a:p>
          <a:p>
            <a:r>
              <a:rPr lang="en-US" sz="3200" dirty="0" smtClean="0"/>
              <a:t>Dynamic Strategy</a:t>
            </a:r>
          </a:p>
          <a:p>
            <a:pPr lvl="1"/>
            <a:r>
              <a:rPr lang="en-US" sz="2000" dirty="0" smtClean="0"/>
              <a:t> </a:t>
            </a:r>
            <a:r>
              <a:rPr lang="en-US" sz="2400" dirty="0" smtClean="0"/>
              <a:t>Requires more planning up front.</a:t>
            </a:r>
          </a:p>
          <a:p>
            <a:pPr marL="1027112" lvl="2" indent="-342900">
              <a:buFont typeface="Arial" panose="020B0604020202020204" pitchFamily="34" charset="0"/>
              <a:buChar char="•"/>
            </a:pPr>
            <a:r>
              <a:rPr lang="en-US" sz="2200" dirty="0" smtClean="0"/>
              <a:t>Design a parameterized deployment strategy to be used across all environments.</a:t>
            </a:r>
          </a:p>
          <a:p>
            <a:pPr lvl="1"/>
            <a:r>
              <a:rPr lang="en-US" sz="2400" dirty="0"/>
              <a:t> </a:t>
            </a:r>
            <a:r>
              <a:rPr lang="en-US" sz="2400" dirty="0" smtClean="0"/>
              <a:t>Yields greater benefits towards repeatability and agility</a:t>
            </a:r>
          </a:p>
          <a:p>
            <a:pPr marL="969962" lvl="2" indent="-285750">
              <a:buFont typeface="Arial" panose="020B0604020202020204" pitchFamily="34" charset="0"/>
              <a:buChar char="•"/>
            </a:pPr>
            <a:r>
              <a:rPr lang="en-US" sz="2000" dirty="0" smtClean="0"/>
              <a:t>Reduce maintenance of configuration and plan files</a:t>
            </a:r>
          </a:p>
          <a:p>
            <a:pPr marL="969962" lvl="2" indent="-285750">
              <a:buFont typeface="Arial" panose="020B0604020202020204" pitchFamily="34" charset="0"/>
              <a:buChar char="•"/>
            </a:pPr>
            <a:r>
              <a:rPr lang="en-US" sz="2000" dirty="0" smtClean="0"/>
              <a:t>Use the same plan file across all environments to promote deployment consistency</a:t>
            </a:r>
          </a:p>
          <a:p>
            <a:pPr lvl="1"/>
            <a:r>
              <a:rPr lang="en-US" sz="2400" dirty="0"/>
              <a:t> </a:t>
            </a:r>
            <a:r>
              <a:rPr lang="en-US" sz="2400" b="1" dirty="0" smtClean="0">
                <a:solidFill>
                  <a:srgbClr val="FFFF00"/>
                </a:solidFill>
              </a:rPr>
              <a:t>Use variables </a:t>
            </a:r>
            <a:r>
              <a:rPr lang="en-US" sz="2400" dirty="0" smtClean="0"/>
              <a:t>to specify environment differences or refer to environments.</a:t>
            </a:r>
          </a:p>
          <a:p>
            <a:pPr marL="1027112" lvl="2" indent="-342900">
              <a:buFont typeface="Arial" panose="020B0604020202020204" pitchFamily="34" charset="0"/>
              <a:buChar char="•"/>
            </a:pPr>
            <a:r>
              <a:rPr lang="en-US" sz="2200" dirty="0" smtClean="0"/>
              <a:t>Example: $MODULE_HOME or %MODULE_HOME% are equivalent</a:t>
            </a:r>
          </a:p>
          <a:p>
            <a:pPr marL="969962" lvl="2" indent="-285750">
              <a:buFont typeface="Arial" panose="020B0604020202020204" pitchFamily="34" charset="0"/>
              <a:buChar cha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Strategies</a:t>
            </a:r>
          </a:p>
        </p:txBody>
      </p:sp>
    </p:spTree>
    <p:extLst>
      <p:ext uri="{BB962C8B-B14F-4D97-AF65-F5344CB8AC3E}">
        <p14:creationId xmlns:p14="http://schemas.microsoft.com/office/powerpoint/2010/main" val="1725813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554" y="2357120"/>
            <a:ext cx="8114097" cy="1100705"/>
          </a:xfrm>
        </p:spPr>
        <p:txBody>
          <a:bodyPr/>
          <a:lstStyle/>
          <a:p>
            <a:pPr algn="ctr"/>
            <a:r>
              <a:rPr lang="en-US" sz="4800" dirty="0" smtClean="0"/>
              <a:t>Typical Deployment Scenario</a:t>
            </a:r>
            <a:endParaRPr lang="en-US" sz="4800" dirty="0"/>
          </a:p>
        </p:txBody>
      </p:sp>
    </p:spTree>
    <p:extLst>
      <p:ext uri="{BB962C8B-B14F-4D97-AF65-F5344CB8AC3E}">
        <p14:creationId xmlns:p14="http://schemas.microsoft.com/office/powerpoint/2010/main" val="424617934"/>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33018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smtClean="0"/>
              <a:t>Typical Deployment Scenario</a:t>
            </a:r>
            <a:endParaRPr lang="en-US" dirty="0"/>
          </a:p>
        </p:txBody>
      </p:sp>
      <p:sp>
        <p:nvSpPr>
          <p:cNvPr id="6" name="Rounded Rectangle 5"/>
          <p:cNvSpPr/>
          <p:nvPr/>
        </p:nvSpPr>
        <p:spPr>
          <a:xfrm>
            <a:off x="104172" y="919244"/>
            <a:ext cx="11979798"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0" name="Rectangle 22"/>
          <p:cNvSpPr>
            <a:spLocks noChangeArrowheads="1"/>
          </p:cNvSpPr>
          <p:nvPr/>
        </p:nvSpPr>
        <p:spPr bwMode="auto">
          <a:xfrm>
            <a:off x="8321025" y="2333505"/>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8321025" y="2345080"/>
            <a:ext cx="2590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Target Server</a:t>
            </a:r>
            <a:endParaRPr lang="en-US" sz="1600" b="1" dirty="0"/>
          </a:p>
        </p:txBody>
      </p:sp>
      <p:sp>
        <p:nvSpPr>
          <p:cNvPr id="15" name="Rectangle 30"/>
          <p:cNvSpPr>
            <a:spLocks noChangeArrowheads="1"/>
          </p:cNvSpPr>
          <p:nvPr/>
        </p:nvSpPr>
        <p:spPr bwMode="auto">
          <a:xfrm>
            <a:off x="504144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958894" y="2631814"/>
            <a:ext cx="2590800" cy="33855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Source Server</a:t>
            </a:r>
            <a:endParaRPr lang="en-US" sz="1600" b="1" dirty="0"/>
          </a:p>
        </p:txBody>
      </p:sp>
      <p:sp>
        <p:nvSpPr>
          <p:cNvPr id="18" name="Rectangle 35"/>
          <p:cNvSpPr>
            <a:spLocks noChangeArrowheads="1"/>
          </p:cNvSpPr>
          <p:nvPr/>
        </p:nvSpPr>
        <p:spPr bwMode="auto">
          <a:xfrm>
            <a:off x="8882032" y="5038130"/>
            <a:ext cx="2750525"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882032" y="5038130"/>
            <a:ext cx="301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Deployment </a:t>
            </a:r>
            <a:r>
              <a:rPr lang="en-US" sz="1600" b="1" dirty="0" smtClean="0"/>
              <a:t>Server:  </a:t>
            </a:r>
            <a:r>
              <a:rPr lang="en-US" sz="1600" b="1" dirty="0" err="1" smtClean="0"/>
              <a:t>unix</a:t>
            </a:r>
            <a:r>
              <a:rPr lang="en-US" sz="1600" b="1" dirty="0" smtClean="0"/>
              <a:t>, windows</a:t>
            </a:r>
            <a:endParaRPr lang="en-US" sz="1600" b="1" dirty="0"/>
          </a:p>
        </p:txBody>
      </p:sp>
      <p:grpSp>
        <p:nvGrpSpPr>
          <p:cNvPr id="21" name="Group 43"/>
          <p:cNvGrpSpPr>
            <a:grpSpLocks/>
          </p:cNvGrpSpPr>
          <p:nvPr/>
        </p:nvGrpSpPr>
        <p:grpSpPr bwMode="auto">
          <a:xfrm>
            <a:off x="4252405" y="4943192"/>
            <a:ext cx="3037895" cy="1237938"/>
            <a:chOff x="3378" y="2880"/>
            <a:chExt cx="1470"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378" y="2880"/>
              <a:ext cx="138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smtClean="0"/>
                <a:t>Version Control System  (VCS) </a:t>
              </a:r>
              <a:r>
                <a:rPr lang="en-US" sz="1600" b="1" dirty="0"/>
                <a:t>Server</a:t>
              </a:r>
            </a:p>
          </p:txBody>
        </p:sp>
      </p:grpSp>
      <p:sp>
        <p:nvSpPr>
          <p:cNvPr id="52" name="Text Box 59"/>
          <p:cNvSpPr txBox="1">
            <a:spLocks noChangeArrowheads="1"/>
          </p:cNvSpPr>
          <p:nvPr/>
        </p:nvSpPr>
        <p:spPr bwMode="auto">
          <a:xfrm>
            <a:off x="9065241" y="388542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512240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614317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95875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62299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5699217" y="5284230"/>
            <a:ext cx="1564687" cy="803199"/>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419056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531575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46026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531966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831620" y="2696642"/>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4277892" y="2080625"/>
            <a:ext cx="2538819" cy="2862567"/>
            <a:chOff x="2541642" y="2080625"/>
            <a:chExt cx="2538819" cy="2862567"/>
          </a:xfrm>
        </p:grpSpPr>
        <p:grpSp>
          <p:nvGrpSpPr>
            <p:cNvPr id="155" name="Group 154"/>
            <p:cNvGrpSpPr/>
            <p:nvPr/>
          </p:nvGrpSpPr>
          <p:grpSpPr>
            <a:xfrm>
              <a:off x="2541642" y="2080625"/>
              <a:ext cx="2538819" cy="2862567"/>
              <a:chOff x="2541642" y="2080625"/>
              <a:chExt cx="2538819" cy="2862567"/>
            </a:xfrm>
          </p:grpSpPr>
          <p:grpSp>
            <p:nvGrpSpPr>
              <p:cNvPr id="148" name="Group 147"/>
              <p:cNvGrpSpPr/>
              <p:nvPr/>
            </p:nvGrpSpPr>
            <p:grpSpPr>
              <a:xfrm>
                <a:off x="2807451" y="2080625"/>
                <a:ext cx="2273010" cy="2862567"/>
                <a:chOff x="2807451" y="2080625"/>
                <a:chExt cx="227301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71" idx="2"/>
                </p:cNvCxnSpPr>
                <p:nvPr/>
              </p:nvCxnSpPr>
              <p:spPr>
                <a:xfrm flipH="1">
                  <a:off x="4543700"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14359"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611377" y="3593971"/>
              <a:ext cx="367101" cy="389513"/>
            </a:xfrm>
            <a:prstGeom prst="wedgeEllipseCallout">
              <a:avLst>
                <a:gd name="adj1" fmla="val -39689"/>
                <a:gd name="adj2" fmla="val 129896"/>
              </a:avLst>
            </a:prstGeom>
            <a:solidFill>
              <a:schemeClr val="bg1"/>
            </a:solidFill>
            <a:ln>
              <a:solidFill>
                <a:srgbClr val="000000"/>
              </a:solidFill>
            </a:ln>
            <a:effectLst/>
          </p:spPr>
          <p:txBody>
            <a:bodyPr wrap="square" rtlCol="0">
              <a:spAutoFit/>
            </a:bodyPr>
            <a:lstStyle/>
            <a:p>
              <a:r>
                <a:rPr lang="en-US" sz="1200" b="1" dirty="0">
                  <a:solidFill>
                    <a:srgbClr val="FF0000"/>
                  </a:solidFill>
                </a:rPr>
                <a:t>1</a:t>
              </a:r>
            </a:p>
          </p:txBody>
        </p:sp>
      </p:grpSp>
      <p:grpSp>
        <p:nvGrpSpPr>
          <p:cNvPr id="171" name="Group 170"/>
          <p:cNvGrpSpPr/>
          <p:nvPr/>
        </p:nvGrpSpPr>
        <p:grpSpPr>
          <a:xfrm>
            <a:off x="7297709" y="3421654"/>
            <a:ext cx="3173664" cy="2954749"/>
            <a:chOff x="5561459" y="3421654"/>
            <a:chExt cx="3173664" cy="2954749"/>
          </a:xfrm>
        </p:grpSpPr>
        <p:grpSp>
          <p:nvGrpSpPr>
            <p:cNvPr id="163" name="Group 162"/>
            <p:cNvGrpSpPr/>
            <p:nvPr/>
          </p:nvGrpSpPr>
          <p:grpSpPr>
            <a:xfrm>
              <a:off x="5561459" y="3421654"/>
              <a:ext cx="3173664" cy="2954749"/>
              <a:chOff x="5561459" y="3421654"/>
              <a:chExt cx="3173664" cy="2954749"/>
            </a:xfrm>
          </p:grpSpPr>
          <p:sp>
            <p:nvSpPr>
              <p:cNvPr id="51" name="Line 58"/>
              <p:cNvSpPr>
                <a:spLocks noChangeShapeType="1"/>
              </p:cNvSpPr>
              <p:nvPr/>
            </p:nvSpPr>
            <p:spPr bwMode="auto">
              <a:xfrm flipV="1">
                <a:off x="8654478" y="3421654"/>
                <a:ext cx="0" cy="196866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8036" y="6031571"/>
                <a:ext cx="647087" cy="180638"/>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561459" y="5593764"/>
                <a:ext cx="2527300" cy="782639"/>
                <a:chOff x="5561459" y="5593764"/>
                <a:chExt cx="2527300" cy="782639"/>
              </a:xfrm>
            </p:grpSpPr>
            <p:grpSp>
              <p:nvGrpSpPr>
                <p:cNvPr id="29" name="Group 64"/>
                <p:cNvGrpSpPr>
                  <a:grpSpLocks/>
                </p:cNvGrpSpPr>
                <p:nvPr/>
              </p:nvGrpSpPr>
              <p:grpSpPr bwMode="auto">
                <a:xfrm>
                  <a:off x="5561459" y="5593764"/>
                  <a:ext cx="2527300" cy="782639"/>
                  <a:chOff x="2842" y="3182"/>
                  <a:chExt cx="1592" cy="493"/>
                </a:xfrm>
              </p:grpSpPr>
              <p:grpSp>
                <p:nvGrpSpPr>
                  <p:cNvPr id="30" name="Group 63"/>
                  <p:cNvGrpSpPr>
                    <a:grpSpLocks/>
                  </p:cNvGrpSpPr>
                  <p:nvPr/>
                </p:nvGrpSpPr>
                <p:grpSpPr bwMode="auto">
                  <a:xfrm>
                    <a:off x="2842" y="3182"/>
                    <a:ext cx="998" cy="493"/>
                    <a:chOff x="2842" y="3182"/>
                    <a:chExt cx="998" cy="493"/>
                  </a:xfrm>
                </p:grpSpPr>
                <p:sp>
                  <p:nvSpPr>
                    <p:cNvPr id="32" name="Line 54"/>
                    <p:cNvSpPr>
                      <a:spLocks noChangeShapeType="1"/>
                    </p:cNvSpPr>
                    <p:nvPr/>
                  </p:nvSpPr>
                  <p:spPr bwMode="auto">
                    <a:xfrm>
                      <a:off x="2842" y="3182"/>
                      <a:ext cx="998" cy="37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639932"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178" name="Group 177"/>
          <p:cNvGrpSpPr/>
          <p:nvPr/>
        </p:nvGrpSpPr>
        <p:grpSpPr>
          <a:xfrm>
            <a:off x="4264302" y="1729333"/>
            <a:ext cx="6924561" cy="4307223"/>
            <a:chOff x="2528052" y="1729333"/>
            <a:chExt cx="6924561" cy="4307223"/>
          </a:xfrm>
        </p:grpSpPr>
        <p:grpSp>
          <p:nvGrpSpPr>
            <p:cNvPr id="172" name="Group 171"/>
            <p:cNvGrpSpPr/>
            <p:nvPr/>
          </p:nvGrpSpPr>
          <p:grpSpPr>
            <a:xfrm>
              <a:off x="8224554" y="5359327"/>
              <a:ext cx="1228059" cy="677229"/>
              <a:chOff x="8168568" y="5433975"/>
              <a:chExt cx="1228059" cy="677229"/>
            </a:xfrm>
          </p:grpSpPr>
          <p:sp>
            <p:nvSpPr>
              <p:cNvPr id="8" name="Rectangle 7"/>
              <p:cNvSpPr/>
              <p:nvPr/>
            </p:nvSpPr>
            <p:spPr>
              <a:xfrm>
                <a:off x="8168568" y="5472668"/>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8174079" y="5433975"/>
                <a:ext cx="1222548" cy="677229"/>
                <a:chOff x="5075" y="3073"/>
                <a:chExt cx="669" cy="355"/>
              </a:xfrm>
            </p:grpSpPr>
            <p:sp>
              <p:nvSpPr>
                <p:cNvPr id="56" name="Text Box 71"/>
                <p:cNvSpPr txBox="1">
                  <a:spLocks noChangeArrowheads="1"/>
                </p:cNvSpPr>
                <p:nvPr/>
              </p:nvSpPr>
              <p:spPr bwMode="auto">
                <a:xfrm>
                  <a:off x="5075" y="3073"/>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 y="322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38637" y="1729333"/>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sp>
        <p:nvSpPr>
          <p:cNvPr id="119" name="Rectangle 3"/>
          <p:cNvSpPr txBox="1">
            <a:spLocks/>
          </p:cNvSpPr>
          <p:nvPr/>
        </p:nvSpPr>
        <p:spPr>
          <a:xfrm>
            <a:off x="120582" y="1266257"/>
            <a:ext cx="4364295" cy="4904826"/>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pPr>
            <a:r>
              <a:rPr lang="en-US" sz="2400" dirty="0" smtClean="0">
                <a:ea typeface="ＭＳ Ｐゴシック" pitchFamily="34" charset="-128"/>
              </a:rPr>
              <a:t>Scenario</a:t>
            </a:r>
          </a:p>
          <a:p>
            <a:pPr lvl="1">
              <a:buClrTx/>
            </a:pPr>
            <a:r>
              <a:rPr lang="en-US" sz="2000" dirty="0" smtClean="0">
                <a:ea typeface="ＭＳ Ｐゴシック" pitchFamily="34" charset="-128"/>
              </a:rPr>
              <a:t> VCS deployment server used.</a:t>
            </a:r>
          </a:p>
          <a:p>
            <a:pPr lvl="1">
              <a:buClrTx/>
            </a:pPr>
            <a:r>
              <a:rPr lang="en-US" sz="2000" dirty="0" smtClean="0">
                <a:ea typeface="ＭＳ Ｐゴシック" pitchFamily="34" charset="-128"/>
              </a:rPr>
              <a:t> Step 1 – Developer checks-in resources from CIS to VCS.</a:t>
            </a:r>
          </a:p>
          <a:p>
            <a:pPr lvl="1">
              <a:buClrTx/>
            </a:pPr>
            <a:r>
              <a:rPr lang="en-US" sz="2000" dirty="0">
                <a:ea typeface="ＭＳ Ｐゴシック" pitchFamily="34" charset="-128"/>
              </a:rPr>
              <a:t> </a:t>
            </a:r>
            <a:r>
              <a:rPr lang="en-US" sz="2000" dirty="0" smtClean="0">
                <a:ea typeface="ＭＳ Ｐゴシック" pitchFamily="34" charset="-128"/>
              </a:rPr>
              <a:t>Step 2 – Deployment Manager executes deployment plan.</a:t>
            </a:r>
          </a:p>
          <a:p>
            <a:pPr lvl="2"/>
            <a:r>
              <a:rPr lang="en-US" sz="1800" dirty="0" smtClean="0">
                <a:ea typeface="ＭＳ Ｐゴシック" pitchFamily="34" charset="-128"/>
              </a:rPr>
              <a:t>2.1 VCS check-out, resources are checked-out from VCS and imported into the target CIS server.</a:t>
            </a:r>
          </a:p>
          <a:p>
            <a:pPr lvl="2"/>
            <a:r>
              <a:rPr lang="en-US" sz="1800" dirty="0" smtClean="0">
                <a:ea typeface="ＭＳ Ｐゴシック" pitchFamily="34" charset="-128"/>
              </a:rPr>
              <a:t>2.2 Update data source connections for the target environment.  </a:t>
            </a:r>
          </a:p>
          <a:p>
            <a:pPr lvl="2"/>
            <a:r>
              <a:rPr lang="en-US" sz="1800" dirty="0" smtClean="0">
                <a:ea typeface="ＭＳ Ｐゴシック" pitchFamily="34" charset="-128"/>
              </a:rPr>
              <a:t>2.3 Resource privileges are applied to resource folders.</a:t>
            </a:r>
            <a:endParaRPr lang="en-US" sz="1800" dirty="0">
              <a:ea typeface="ＭＳ Ｐゴシック" pitchFamily="34" charset="-128"/>
            </a:endParaRPr>
          </a:p>
        </p:txBody>
      </p:sp>
      <p:grpSp>
        <p:nvGrpSpPr>
          <p:cNvPr id="7" name="Group 6"/>
          <p:cNvGrpSpPr/>
          <p:nvPr/>
        </p:nvGrpSpPr>
        <p:grpSpPr>
          <a:xfrm>
            <a:off x="8141648" y="3855249"/>
            <a:ext cx="3107662" cy="389513"/>
            <a:chOff x="8141648" y="3855249"/>
            <a:chExt cx="3107662" cy="389513"/>
          </a:xfrm>
        </p:grpSpPr>
        <p:sp>
          <p:nvSpPr>
            <p:cNvPr id="121" name="TextBox 120"/>
            <p:cNvSpPr txBox="1"/>
            <p:nvPr/>
          </p:nvSpPr>
          <p:spPr>
            <a:xfrm>
              <a:off x="9417890" y="3855249"/>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Check-out/import</a:t>
              </a:r>
              <a:endParaRPr lang="en-US" sz="1200" dirty="0">
                <a:solidFill>
                  <a:srgbClr val="000000"/>
                </a:solidFill>
              </a:endParaRPr>
            </a:p>
          </p:txBody>
        </p:sp>
        <p:sp>
          <p:nvSpPr>
            <p:cNvPr id="124" name="TextBox 123"/>
            <p:cNvSpPr txBox="1"/>
            <p:nvPr/>
          </p:nvSpPr>
          <p:spPr>
            <a:xfrm>
              <a:off x="8141648" y="3855249"/>
              <a:ext cx="639932" cy="389513"/>
            </a:xfrm>
            <a:prstGeom prst="wedgeEllipseCallout">
              <a:avLst>
                <a:gd name="adj1" fmla="val 147546"/>
                <a:gd name="adj2" fmla="val -7090"/>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9" name="Group 8"/>
          <p:cNvGrpSpPr/>
          <p:nvPr/>
        </p:nvGrpSpPr>
        <p:grpSpPr>
          <a:xfrm>
            <a:off x="8141648" y="4249720"/>
            <a:ext cx="3107662" cy="429465"/>
            <a:chOff x="8141648" y="4249720"/>
            <a:chExt cx="3107662" cy="429465"/>
          </a:xfrm>
        </p:grpSpPr>
        <p:sp>
          <p:nvSpPr>
            <p:cNvPr id="122" name="TextBox 121"/>
            <p:cNvSpPr txBox="1"/>
            <p:nvPr/>
          </p:nvSpPr>
          <p:spPr>
            <a:xfrm>
              <a:off x="9431084" y="4249720"/>
              <a:ext cx="1818226"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Data Source</a:t>
              </a:r>
              <a:endParaRPr lang="en-US" sz="1200" dirty="0">
                <a:solidFill>
                  <a:srgbClr val="000000"/>
                </a:solidFill>
              </a:endParaRPr>
            </a:p>
          </p:txBody>
        </p:sp>
        <p:sp>
          <p:nvSpPr>
            <p:cNvPr id="125" name="TextBox 124"/>
            <p:cNvSpPr txBox="1"/>
            <p:nvPr/>
          </p:nvSpPr>
          <p:spPr>
            <a:xfrm>
              <a:off x="8141648" y="4289672"/>
              <a:ext cx="639932" cy="389513"/>
            </a:xfrm>
            <a:prstGeom prst="wedgeEllipseCallout">
              <a:avLst>
                <a:gd name="adj1" fmla="val 152972"/>
                <a:gd name="adj2" fmla="val -21948"/>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2.2</a:t>
              </a:r>
              <a:endParaRPr lang="en-US" sz="1200" b="1" dirty="0">
                <a:solidFill>
                  <a:srgbClr val="FF0000"/>
                </a:solidFill>
              </a:endParaRPr>
            </a:p>
          </p:txBody>
        </p:sp>
      </p:grpSp>
      <p:grpSp>
        <p:nvGrpSpPr>
          <p:cNvPr id="11" name="Group 10"/>
          <p:cNvGrpSpPr/>
          <p:nvPr/>
        </p:nvGrpSpPr>
        <p:grpSpPr>
          <a:xfrm>
            <a:off x="8141648" y="4654617"/>
            <a:ext cx="3107662" cy="483330"/>
            <a:chOff x="8141648" y="4654617"/>
            <a:chExt cx="3107662" cy="483330"/>
          </a:xfrm>
        </p:grpSpPr>
        <p:sp>
          <p:nvSpPr>
            <p:cNvPr id="123" name="TextBox 122"/>
            <p:cNvSpPr txBox="1"/>
            <p:nvPr/>
          </p:nvSpPr>
          <p:spPr>
            <a:xfrm>
              <a:off x="9417890" y="4654617"/>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Privileges</a:t>
              </a:r>
              <a:endParaRPr lang="en-US" sz="1200" dirty="0">
                <a:solidFill>
                  <a:srgbClr val="000000"/>
                </a:solidFill>
              </a:endParaRPr>
            </a:p>
          </p:txBody>
        </p:sp>
        <p:sp>
          <p:nvSpPr>
            <p:cNvPr id="126" name="TextBox 125"/>
            <p:cNvSpPr txBox="1"/>
            <p:nvPr/>
          </p:nvSpPr>
          <p:spPr>
            <a:xfrm>
              <a:off x="8141648" y="4748434"/>
              <a:ext cx="639932" cy="389513"/>
            </a:xfrm>
            <a:prstGeom prst="wedgeEllipseCallout">
              <a:avLst>
                <a:gd name="adj1" fmla="val 147546"/>
                <a:gd name="adj2" fmla="val -36807"/>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2.3</a:t>
              </a:r>
              <a:endParaRPr lang="en-US" sz="1200" b="1" dirty="0">
                <a:solidFill>
                  <a:srgbClr val="FF0000"/>
                </a:solidFill>
              </a:endParaRPr>
            </a:p>
          </p:txBody>
        </p:sp>
      </p:grpSp>
      <p:grpSp>
        <p:nvGrpSpPr>
          <p:cNvPr id="13" name="Group 12"/>
          <p:cNvGrpSpPr/>
          <p:nvPr/>
        </p:nvGrpSpPr>
        <p:grpSpPr>
          <a:xfrm>
            <a:off x="11276605" y="3528900"/>
            <a:ext cx="921385" cy="1861425"/>
            <a:chOff x="11276605" y="3528900"/>
            <a:chExt cx="921385" cy="1861425"/>
          </a:xfrm>
        </p:grpSpPr>
        <p:sp>
          <p:nvSpPr>
            <p:cNvPr id="4" name="Right Brace 3"/>
            <p:cNvSpPr/>
            <p:nvPr/>
          </p:nvSpPr>
          <p:spPr>
            <a:xfrm>
              <a:off x="11276605" y="3837784"/>
              <a:ext cx="321223" cy="1093832"/>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 name="TextBox 4"/>
            <p:cNvSpPr txBox="1"/>
            <p:nvPr/>
          </p:nvSpPr>
          <p:spPr>
            <a:xfrm rot="5400000">
              <a:off x="10851779" y="4044114"/>
              <a:ext cx="1861425" cy="830997"/>
            </a:xfrm>
            <a:prstGeom prst="rect">
              <a:avLst/>
            </a:prstGeom>
            <a:noFill/>
          </p:spPr>
          <p:txBody>
            <a:bodyPr wrap="square" rtlCol="0">
              <a:spAutoFit/>
            </a:bodyPr>
            <a:lstStyle/>
            <a:p>
              <a:pPr algn="ctr"/>
              <a:r>
                <a:rPr lang="en-US" sz="2400" dirty="0" smtClean="0">
                  <a:solidFill>
                    <a:schemeClr val="bg1"/>
                  </a:solidFill>
                </a:rPr>
                <a:t>Deployment plan</a:t>
              </a:r>
              <a:endParaRPr lang="en-US" sz="2400" dirty="0">
                <a:solidFill>
                  <a:schemeClr val="bg1"/>
                </a:solidFill>
              </a:endParaRPr>
            </a:p>
          </p:txBody>
        </p:sp>
      </p:grpSp>
    </p:spTree>
    <p:extLst>
      <p:ext uri="{BB962C8B-B14F-4D97-AF65-F5344CB8AC3E}">
        <p14:creationId xmlns:p14="http://schemas.microsoft.com/office/powerpoint/2010/main" val="219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up)">
                                      <p:cBhvr>
                                        <p:cTn id="11" dur="500"/>
                                        <p:tgtEl>
                                          <p:spTgt spid="119">
                                            <p:txEl>
                                              <p:pRg st="0" end="0"/>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500"/>
                                        <p:tgtEl>
                                          <p:spTgt spid="1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9">
                                            <p:txEl>
                                              <p:pRg st="2" end="2"/>
                                            </p:txEl>
                                          </p:spTgt>
                                        </p:tgtEl>
                                        <p:attrNameLst>
                                          <p:attrName>style.visibility</p:attrName>
                                        </p:attrNameLst>
                                      </p:cBhvr>
                                      <p:to>
                                        <p:strVal val="visible"/>
                                      </p:to>
                                    </p:set>
                                    <p:animEffect transition="in" filter="wipe(up)">
                                      <p:cBhvr>
                                        <p:cTn id="20" dur="500"/>
                                        <p:tgtEl>
                                          <p:spTgt spid="119">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wipe(up)">
                                      <p:cBhvr>
                                        <p:cTn id="24" dur="500"/>
                                        <p:tgtEl>
                                          <p:spTgt spid="1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9">
                                            <p:txEl>
                                              <p:pRg st="3" end="3"/>
                                            </p:txEl>
                                          </p:spTgt>
                                        </p:tgtEl>
                                        <p:attrNameLst>
                                          <p:attrName>style.visibility</p:attrName>
                                        </p:attrNameLst>
                                      </p:cBhvr>
                                      <p:to>
                                        <p:strVal val="visible"/>
                                      </p:to>
                                    </p:set>
                                    <p:animEffect transition="in" filter="wipe(up)">
                                      <p:cBhvr>
                                        <p:cTn id="29" dur="500"/>
                                        <p:tgtEl>
                                          <p:spTgt spid="119">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animEffect transition="in" filter="wipe(up)">
                                      <p:cBhvr>
                                        <p:cTn id="38" dur="500"/>
                                        <p:tgtEl>
                                          <p:spTgt spid="119">
                                            <p:txEl>
                                              <p:pRg st="4" end="4"/>
                                            </p:txEl>
                                          </p:spTgt>
                                        </p:tgtEl>
                                      </p:cBhvr>
                                    </p:animEffect>
                                  </p:childTnLst>
                                </p:cTn>
                              </p:par>
                            </p:childTnLst>
                          </p:cTn>
                        </p:par>
                        <p:par>
                          <p:cTn id="39" fill="hold">
                            <p:stCondLst>
                              <p:cond delay="500"/>
                            </p:stCondLst>
                            <p:childTnLst>
                              <p:par>
                                <p:cTn id="40" presetID="22" presetClass="entr" presetSubtype="8" fill="hold" nodeType="afterEffect">
                                  <p:stCondLst>
                                    <p:cond delay="500"/>
                                  </p:stCondLst>
                                  <p:childTnLst>
                                    <p:set>
                                      <p:cBhvr>
                                        <p:cTn id="41" dur="1" fill="hold">
                                          <p:stCondLst>
                                            <p:cond delay="0"/>
                                          </p:stCondLst>
                                        </p:cTn>
                                        <p:tgtEl>
                                          <p:spTgt spid="171"/>
                                        </p:tgtEl>
                                        <p:attrNameLst>
                                          <p:attrName>style.visibility</p:attrName>
                                        </p:attrNameLst>
                                      </p:cBhvr>
                                      <p:to>
                                        <p:strVal val="visible"/>
                                      </p:to>
                                    </p:set>
                                    <p:animEffect transition="in" filter="wipe(left)">
                                      <p:cBhvr>
                                        <p:cTn id="42" dur="500"/>
                                        <p:tgtEl>
                                          <p:spTgt spid="171"/>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9">
                                            <p:txEl>
                                              <p:pRg st="5" end="5"/>
                                            </p:txEl>
                                          </p:spTgt>
                                        </p:tgtEl>
                                        <p:attrNameLst>
                                          <p:attrName>style.visibility</p:attrName>
                                        </p:attrNameLst>
                                      </p:cBhvr>
                                      <p:to>
                                        <p:strVal val="visible"/>
                                      </p:to>
                                    </p:set>
                                    <p:animEffect transition="in" filter="wipe(up)">
                                      <p:cBhvr>
                                        <p:cTn id="51" dur="500"/>
                                        <p:tgtEl>
                                          <p:spTgt spid="119">
                                            <p:txEl>
                                              <p:pRg st="5" end="5"/>
                                            </p:txEl>
                                          </p:spTgt>
                                        </p:tgtEl>
                                      </p:cBhvr>
                                    </p:animEffect>
                                  </p:childTnLst>
                                </p:cTn>
                              </p:par>
                            </p:childTnLst>
                          </p:cTn>
                        </p:par>
                        <p:par>
                          <p:cTn id="52" fill="hold">
                            <p:stCondLst>
                              <p:cond delay="500"/>
                            </p:stCondLst>
                            <p:childTnLst>
                              <p:par>
                                <p:cTn id="53" presetID="22" presetClass="entr" presetSubtype="1" fill="hold"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9">
                                            <p:txEl>
                                              <p:pRg st="6" end="6"/>
                                            </p:txEl>
                                          </p:spTgt>
                                        </p:tgtEl>
                                        <p:attrNameLst>
                                          <p:attrName>style.visibility</p:attrName>
                                        </p:attrNameLst>
                                      </p:cBhvr>
                                      <p:to>
                                        <p:strVal val="visible"/>
                                      </p:to>
                                    </p:set>
                                    <p:animEffect transition="in" filter="wipe(up)">
                                      <p:cBhvr>
                                        <p:cTn id="60" dur="500"/>
                                        <p:tgtEl>
                                          <p:spTgt spid="119">
                                            <p:txEl>
                                              <p:pRg st="6" end="6"/>
                                            </p:txEl>
                                          </p:spTgt>
                                        </p:tgtEl>
                                      </p:cBhvr>
                                    </p:animEffect>
                                  </p:childTnLst>
                                </p:cTn>
                              </p:par>
                            </p:childTnLst>
                          </p:cTn>
                        </p:par>
                        <p:par>
                          <p:cTn id="61" fill="hold">
                            <p:stCondLst>
                              <p:cond delay="500"/>
                            </p:stCondLst>
                            <p:childTnLst>
                              <p:par>
                                <p:cTn id="62" presetID="22" presetClass="entr" presetSubtype="1" fill="hold" nodeType="afterEffect">
                                  <p:stCondLst>
                                    <p:cond delay="50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529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Typical Deployment Scenario Deep Dive</a:t>
            </a:r>
          </a:p>
        </p:txBody>
      </p:sp>
      <p:sp>
        <p:nvSpPr>
          <p:cNvPr id="28675" name="Rectangle 3"/>
          <p:cNvSpPr>
            <a:spLocks noGrp="1"/>
          </p:cNvSpPr>
          <p:nvPr>
            <p:ph type="body" idx="4294967295"/>
          </p:nvPr>
        </p:nvSpPr>
        <p:spPr>
          <a:xfrm>
            <a:off x="462014" y="1066800"/>
            <a:ext cx="9364977" cy="5562600"/>
          </a:xfrm>
          <a:prstGeom prst="rect">
            <a:avLst/>
          </a:prstGeom>
        </p:spPr>
        <p:txBody>
          <a:bodyPr/>
          <a:lstStyle/>
          <a:p>
            <a:pPr>
              <a:lnSpc>
                <a:spcPct val="80000"/>
              </a:lnSpc>
              <a:defRPr/>
            </a:pPr>
            <a:r>
              <a:rPr lang="en-US" sz="2400" dirty="0" smtClean="0"/>
              <a:t>Deployment Plan</a:t>
            </a:r>
          </a:p>
          <a:p>
            <a:pPr lvl="1">
              <a:lnSpc>
                <a:spcPct val="80000"/>
              </a:lnSpc>
              <a:defRPr/>
            </a:pPr>
            <a:r>
              <a:rPr lang="en-US" sz="2000" dirty="0"/>
              <a:t>Step 1</a:t>
            </a:r>
          </a:p>
          <a:p>
            <a:pPr lvl="2">
              <a:lnSpc>
                <a:spcPct val="80000"/>
              </a:lnSpc>
              <a:defRPr/>
            </a:pPr>
            <a:r>
              <a:rPr lang="en-US" sz="1800" dirty="0"/>
              <a:t>Option 1 – Perform Archive Module Package Import from a .car </a:t>
            </a:r>
            <a:r>
              <a:rPr lang="en-US" sz="1800" dirty="0" smtClean="0"/>
              <a:t>file</a:t>
            </a:r>
          </a:p>
          <a:p>
            <a:pPr lvl="3">
              <a:lnSpc>
                <a:spcPct val="80000"/>
              </a:lnSpc>
              <a:defRPr/>
            </a:pPr>
            <a:r>
              <a:rPr lang="en-US" sz="1600" dirty="0" smtClean="0">
                <a:solidFill>
                  <a:srgbClr val="FFFF00"/>
                </a:solidFill>
              </a:rPr>
              <a:t> </a:t>
            </a:r>
            <a:endParaRPr lang="en-US" sz="1600" dirty="0">
              <a:solidFill>
                <a:srgbClr val="FFFF66"/>
              </a:solidFill>
            </a:endParaRPr>
          </a:p>
          <a:p>
            <a:pPr lvl="2">
              <a:lnSpc>
                <a:spcPct val="80000"/>
              </a:lnSpc>
              <a:defRPr/>
            </a:pPr>
            <a:r>
              <a:rPr lang="en-US" sz="1800" dirty="0"/>
              <a:t>Option 2 – Perform VCS Module VCS </a:t>
            </a:r>
            <a:r>
              <a:rPr lang="en-US" sz="1800" dirty="0" smtClean="0"/>
              <a:t>Check-out </a:t>
            </a:r>
            <a:r>
              <a:rPr lang="en-US" dirty="0" smtClean="0"/>
              <a:t>(3 areas of CIS)</a:t>
            </a:r>
          </a:p>
          <a:p>
            <a:pPr lvl="2">
              <a:lnSpc>
                <a:spcPct val="80000"/>
              </a:lnSpc>
              <a:defRPr/>
            </a:pPr>
            <a:endParaRPr lang="en-US" sz="1800" dirty="0" smtClean="0"/>
          </a:p>
          <a:p>
            <a:pPr lvl="3">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r>
              <a:rPr lang="en-US" sz="2000" dirty="0" smtClean="0"/>
              <a:t>Step 2</a:t>
            </a:r>
            <a:endParaRPr lang="en-US" sz="2000" dirty="0"/>
          </a:p>
          <a:p>
            <a:pPr lvl="2">
              <a:lnSpc>
                <a:spcPct val="80000"/>
              </a:lnSpc>
              <a:defRPr/>
            </a:pPr>
            <a:r>
              <a:rPr lang="en-US" sz="1800" dirty="0"/>
              <a:t>Perform Data Source Module Update Data </a:t>
            </a:r>
            <a:r>
              <a:rPr lang="en-US" sz="1800" dirty="0" smtClean="0"/>
              <a:t>Sources</a:t>
            </a:r>
          </a:p>
          <a:p>
            <a:pPr lvl="3">
              <a:lnSpc>
                <a:spcPct val="80000"/>
              </a:lnSpc>
              <a:defRPr/>
            </a:pPr>
            <a:endParaRPr lang="en-US" sz="1600" dirty="0">
              <a:solidFill>
                <a:srgbClr val="FFFF99"/>
              </a:solidFill>
            </a:endParaRPr>
          </a:p>
          <a:p>
            <a:pPr lvl="1">
              <a:lnSpc>
                <a:spcPct val="80000"/>
              </a:lnSpc>
              <a:defRPr/>
            </a:pPr>
            <a:r>
              <a:rPr lang="en-US" sz="2000" dirty="0"/>
              <a:t>Step 3</a:t>
            </a:r>
          </a:p>
          <a:p>
            <a:pPr lvl="2">
              <a:lnSpc>
                <a:spcPct val="80000"/>
              </a:lnSpc>
              <a:defRPr/>
            </a:pPr>
            <a:r>
              <a:rPr lang="en-US" sz="1800" dirty="0"/>
              <a:t>Perform Privilege Module Update </a:t>
            </a:r>
            <a:r>
              <a:rPr lang="en-US" sz="1800" dirty="0" smtClean="0"/>
              <a:t>Privileges</a:t>
            </a:r>
            <a:endParaRPr lang="en-US" dirty="0"/>
          </a:p>
          <a:p>
            <a:pPr lvl="2">
              <a:lnSpc>
                <a:spcPct val="80000"/>
              </a:lnSpc>
              <a:defRPr/>
            </a:pPr>
            <a:endParaRPr lang="en-US" sz="1800" dirty="0" smtClean="0"/>
          </a:p>
        </p:txBody>
      </p:sp>
      <p:sp>
        <p:nvSpPr>
          <p:cNvPr id="6" name="Rectangle 3"/>
          <p:cNvSpPr txBox="1">
            <a:spLocks/>
          </p:cNvSpPr>
          <p:nvPr/>
        </p:nvSpPr>
        <p:spPr>
          <a:xfrm>
            <a:off x="885183" y="2119165"/>
            <a:ext cx="10982766"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smtClean="0">
                <a:solidFill>
                  <a:srgbClr val="FFFF00"/>
                </a:solidFill>
              </a:rPr>
              <a:t>pkg_import</a:t>
            </a:r>
            <a:r>
              <a:rPr lang="en-US" sz="1400" dirty="0" smtClean="0">
                <a:solidFill>
                  <a:srgbClr val="FFFF66"/>
                </a:solidFill>
              </a:rPr>
              <a:t> $SERVERID “imp1” "$MODULE_HOME/ArchiveModule.xml" "$MODULE_HOME/servers.xml“</a:t>
            </a:r>
          </a:p>
          <a:p>
            <a:pPr lvl="2">
              <a:lnSpc>
                <a:spcPct val="80000"/>
              </a:lnSpc>
              <a:defRPr/>
            </a:pPr>
            <a:endParaRPr lang="en-US" sz="1050" dirty="0"/>
          </a:p>
        </p:txBody>
      </p:sp>
      <p:sp>
        <p:nvSpPr>
          <p:cNvPr id="7" name="Rectangle 3"/>
          <p:cNvSpPr txBox="1">
            <a:spLocks/>
          </p:cNvSpPr>
          <p:nvPr/>
        </p:nvSpPr>
        <p:spPr>
          <a:xfrm>
            <a:off x="885184" y="5921325"/>
            <a:ext cx="11112661"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updatePrivileges</a:t>
            </a:r>
            <a:r>
              <a:rPr lang="en-US" sz="1400" dirty="0">
                <a:solidFill>
                  <a:srgbClr val="FFFF99"/>
                </a:solidFill>
              </a:rPr>
              <a:t>  $SERVERID "priv1" "$MODULE_HOME/PrivilegeModule.xml" "$MODULE_HOME/servers.xml"</a:t>
            </a:r>
            <a:endParaRPr lang="en-US" sz="1050" dirty="0"/>
          </a:p>
        </p:txBody>
      </p:sp>
      <p:sp>
        <p:nvSpPr>
          <p:cNvPr id="8" name="Rectangle 3"/>
          <p:cNvSpPr txBox="1">
            <a:spLocks/>
          </p:cNvSpPr>
          <p:nvPr/>
        </p:nvSpPr>
        <p:spPr>
          <a:xfrm>
            <a:off x="885184" y="4938441"/>
            <a:ext cx="10982766" cy="496588"/>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updateDataSources</a:t>
            </a:r>
            <a:r>
              <a:rPr lang="en-US" sz="1400" dirty="0">
                <a:solidFill>
                  <a:srgbClr val="FFFF99"/>
                </a:solidFill>
              </a:rPr>
              <a:t>  $SERVERID  “ds1, ds2“ "$MODULE_HOME/DataSourceModule.xml" "$MODULE_HOME/servers.xml </a:t>
            </a:r>
            <a:r>
              <a:rPr lang="en-US" sz="1400" dirty="0" smtClean="0">
                <a:solidFill>
                  <a:srgbClr val="FFFF99"/>
                </a:solidFill>
              </a:rPr>
              <a:t>"</a:t>
            </a:r>
            <a:endParaRPr lang="en-US" sz="1050" dirty="0"/>
          </a:p>
        </p:txBody>
      </p:sp>
      <p:grpSp>
        <p:nvGrpSpPr>
          <p:cNvPr id="23" name="Group 22"/>
          <p:cNvGrpSpPr/>
          <p:nvPr/>
        </p:nvGrpSpPr>
        <p:grpSpPr>
          <a:xfrm>
            <a:off x="885182" y="1880898"/>
            <a:ext cx="10982768" cy="2331505"/>
            <a:chOff x="885182" y="1880898"/>
            <a:chExt cx="10982768" cy="23315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991" y="1880898"/>
              <a:ext cx="2040959" cy="20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p:cNvSpPr>
            <p:nvPr/>
          </p:nvSpPr>
          <p:spPr>
            <a:xfrm>
              <a:off x="885182" y="2753372"/>
              <a:ext cx="8941809" cy="1459031"/>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vcsCheckout2</a:t>
              </a:r>
              <a:r>
                <a:rPr lang="en-US" sz="1400" dirty="0" smtClean="0">
                  <a:solidFill>
                    <a:srgbClr val="FFFF99"/>
                  </a:solidFill>
                </a:rPr>
                <a:t> </a:t>
              </a:r>
              <a:r>
                <a:rPr lang="en-US" sz="1400" dirty="0">
                  <a:solidFill>
                    <a:srgbClr val="FFFF99"/>
                  </a:solidFill>
                </a:rPr>
                <a:t>$SERVERID $VCONN </a:t>
              </a:r>
              <a:r>
                <a:rPr lang="en-US" sz="1400" b="1" dirty="0">
                  <a:solidFill>
                    <a:srgbClr val="03D526"/>
                  </a:solidFill>
                </a:rPr>
                <a:t>/services/databases</a:t>
              </a:r>
              <a:r>
                <a:rPr lang="en-US" sz="1400" dirty="0">
                  <a:solidFill>
                    <a:srgbClr val="FFFF99"/>
                  </a:solidFill>
                </a:rPr>
                <a:t>/TEST00 "Data Source" HEAD </a:t>
              </a:r>
              <a:r>
                <a:rPr lang="en-US" sz="1400" dirty="0" smtClean="0">
                  <a:solidFill>
                    <a:srgbClr val="FFFF99"/>
                  </a:solidFill>
                </a:rPr>
                <a:t>"$</a:t>
              </a:r>
              <a:r>
                <a:rPr lang="en-US" sz="1400" dirty="0">
                  <a:solidFill>
                    <a:srgbClr val="FFFF99"/>
                  </a:solidFill>
                </a:rPr>
                <a:t>MODULE_HOME/VCSModule.xml“  "$MODULE_HOME/servers.xml“</a:t>
              </a:r>
            </a:p>
            <a:p>
              <a:pPr lvl="1">
                <a:lnSpc>
                  <a:spcPct val="80000"/>
                </a:lnSpc>
                <a:defRPr/>
              </a:pPr>
              <a:r>
                <a:rPr lang="en-US" sz="1400" dirty="0">
                  <a:solidFill>
                    <a:srgbClr val="FFFF00"/>
                  </a:solidFill>
                </a:rPr>
                <a:t>vcsCheckout2</a:t>
              </a:r>
              <a:r>
                <a:rPr lang="en-US" sz="1400" dirty="0">
                  <a:solidFill>
                    <a:srgbClr val="FFFF99"/>
                  </a:solidFill>
                </a:rPr>
                <a:t> $SERVERID $VCONN </a:t>
              </a:r>
              <a:r>
                <a:rPr lang="en-US" sz="1400" b="1" dirty="0">
                  <a:solidFill>
                    <a:srgbClr val="03D526"/>
                  </a:solidFill>
                </a:rPr>
                <a:t>/services/</a:t>
              </a:r>
              <a:r>
                <a:rPr lang="en-US" sz="1400" b="1" dirty="0" err="1">
                  <a:solidFill>
                    <a:srgbClr val="03D526"/>
                  </a:solidFill>
                </a:rPr>
                <a:t>webservices</a:t>
              </a:r>
              <a:r>
                <a:rPr lang="en-US" sz="1400" dirty="0">
                  <a:solidFill>
                    <a:srgbClr val="FFFF99"/>
                  </a:solidFill>
                </a:rPr>
                <a:t>/TEST00/</a:t>
              </a:r>
              <a:r>
                <a:rPr lang="en-US" sz="1400" dirty="0" err="1">
                  <a:solidFill>
                    <a:srgbClr val="FFFF99"/>
                  </a:solidFill>
                </a:rPr>
                <a:t>testWS</a:t>
              </a:r>
              <a:r>
                <a:rPr lang="en-US" sz="1400" dirty="0">
                  <a:solidFill>
                    <a:srgbClr val="FFFF99"/>
                  </a:solidFill>
                </a:rPr>
                <a:t> "Composite Web Service" HEAD "$MODULE_HOME/VCSModule.xml“ "$MODULE_HOME/servers.xml</a:t>
              </a:r>
              <a:r>
                <a:rPr lang="en-US" sz="1400" dirty="0" smtClean="0">
                  <a:solidFill>
                    <a:srgbClr val="FFFF99"/>
                  </a:solidFill>
                </a:rPr>
                <a:t>“</a:t>
              </a:r>
            </a:p>
            <a:p>
              <a:pPr lvl="1">
                <a:lnSpc>
                  <a:spcPct val="80000"/>
                </a:lnSpc>
                <a:defRPr/>
              </a:pPr>
              <a:r>
                <a:rPr lang="en-US" sz="1400" dirty="0">
                  <a:solidFill>
                    <a:srgbClr val="FFFF00"/>
                  </a:solidFill>
                </a:rPr>
                <a:t>vcsCheckout2</a:t>
              </a:r>
              <a:r>
                <a:rPr lang="en-US" sz="1400" dirty="0">
                  <a:solidFill>
                    <a:srgbClr val="FFFF99"/>
                  </a:solidFill>
                </a:rPr>
                <a:t> $SERVERID $VCONN</a:t>
              </a:r>
              <a:r>
                <a:rPr lang="en-US" sz="1400" dirty="0">
                  <a:solidFill>
                    <a:schemeClr val="bg2">
                      <a:lumMod val="65000"/>
                    </a:schemeClr>
                  </a:solidFill>
                </a:rPr>
                <a:t> </a:t>
              </a:r>
              <a:r>
                <a:rPr lang="en-US" sz="1400" b="1" dirty="0">
                  <a:solidFill>
                    <a:srgbClr val="03D526"/>
                  </a:solidFill>
                </a:rPr>
                <a:t>/shared</a:t>
              </a:r>
              <a:r>
                <a:rPr lang="en-US" sz="1400" dirty="0">
                  <a:solidFill>
                    <a:srgbClr val="FFFF99"/>
                  </a:solidFill>
                </a:rPr>
                <a:t>/test00 "Folder" HEAD "$MODULE_HOME/VCSModule.xml“  "$MODULE_HOME/servers.xml</a:t>
              </a:r>
              <a:r>
                <a:rPr lang="en-US" sz="1400" dirty="0" smtClean="0">
                  <a:solidFill>
                    <a:srgbClr val="FFFF99"/>
                  </a:solidFill>
                </a:rPr>
                <a:t>"</a:t>
              </a:r>
              <a:endParaRPr lang="en-US" sz="1400" dirty="0">
                <a:solidFill>
                  <a:srgbClr val="FFFF99"/>
                </a:solidFill>
              </a:endParaRPr>
            </a:p>
          </p:txBody>
        </p:sp>
        <p:cxnSp>
          <p:nvCxnSpPr>
            <p:cNvPr id="3" name="Straight Arrow Connector 2"/>
            <p:cNvCxnSpPr/>
            <p:nvPr/>
          </p:nvCxnSpPr>
          <p:spPr>
            <a:xfrm>
              <a:off x="8709660" y="2895632"/>
              <a:ext cx="1650492" cy="13103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02663" y="3575304"/>
              <a:ext cx="3047761" cy="16974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25712" y="3319272"/>
              <a:ext cx="1234440" cy="0"/>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9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Command-Line Execution</a:t>
            </a:r>
            <a:endParaRPr lang="en-US" sz="4800" dirty="0"/>
          </a:p>
        </p:txBody>
      </p:sp>
    </p:spTree>
    <p:extLst>
      <p:ext uri="{BB962C8B-B14F-4D97-AF65-F5344CB8AC3E}">
        <p14:creationId xmlns:p14="http://schemas.microsoft.com/office/powerpoint/2010/main" val="303749277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005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smtClean="0">
                <a:ea typeface="ＭＳ Ｐゴシック" pitchFamily="34" charset="-128"/>
              </a:rPr>
              <a:t>PD Tool Command Line Execution</a:t>
            </a:r>
          </a:p>
        </p:txBody>
      </p:sp>
      <p:sp>
        <p:nvSpPr>
          <p:cNvPr id="28675" name="Rectangle 3"/>
          <p:cNvSpPr>
            <a:spLocks noGrp="1"/>
          </p:cNvSpPr>
          <p:nvPr>
            <p:ph type="body" idx="4294967295"/>
          </p:nvPr>
        </p:nvSpPr>
        <p:spPr>
          <a:xfrm>
            <a:off x="304721" y="1066800"/>
            <a:ext cx="11422223" cy="5562600"/>
          </a:xfrm>
          <a:prstGeom prst="rect">
            <a:avLst/>
          </a:prstGeom>
        </p:spPr>
        <p:txBody>
          <a:bodyPr/>
          <a:lstStyle/>
          <a:p>
            <a:pPr>
              <a:lnSpc>
                <a:spcPct val="80000"/>
              </a:lnSpc>
              <a:defRPr/>
            </a:pPr>
            <a:r>
              <a:rPr lang="en-US" sz="2800" dirty="0" smtClean="0"/>
              <a:t>Command Line Execution</a:t>
            </a:r>
          </a:p>
          <a:p>
            <a:pPr lvl="1">
              <a:lnSpc>
                <a:spcPct val="80000"/>
              </a:lnSpc>
              <a:defRPr/>
            </a:pPr>
            <a:r>
              <a:rPr lang="en-US" sz="2400" dirty="0" smtClean="0"/>
              <a:t>Batch (windows) or shell (UNIX) script for execution</a:t>
            </a:r>
          </a:p>
          <a:p>
            <a:pPr lvl="2">
              <a:lnSpc>
                <a:spcPct val="80000"/>
              </a:lnSpc>
              <a:defRPr/>
            </a:pPr>
            <a:r>
              <a:rPr lang="en-US" sz="2000" b="1" dirty="0" smtClean="0"/>
              <a:t>ExecutePDTool.bat  or .</a:t>
            </a:r>
            <a:r>
              <a:rPr lang="en-US" sz="2000" b="1" dirty="0" err="1" smtClean="0"/>
              <a:t>sh</a:t>
            </a:r>
            <a:endParaRPr lang="en-US" sz="2000" b="1" dirty="0" smtClean="0"/>
          </a:p>
          <a:p>
            <a:pPr lvl="3">
              <a:lnSpc>
                <a:spcPct val="80000"/>
              </a:lnSpc>
              <a:buClr>
                <a:srgbClr val="106FE2"/>
              </a:buClr>
              <a:buFont typeface="Wingdings" panose="05000000000000000000" pitchFamily="2" charset="2"/>
              <a:buChar char="§"/>
              <a:defRPr/>
            </a:pPr>
            <a:r>
              <a:rPr lang="en-US" sz="2400" dirty="0" smtClean="0"/>
              <a:t> Execute: -exec ../resources/plans/</a:t>
            </a:r>
            <a:r>
              <a:rPr lang="en-US" sz="2400" dirty="0" err="1" smtClean="0"/>
              <a:t>PDTool.dp</a:t>
            </a:r>
            <a:r>
              <a:rPr lang="en-US" sz="2400" dirty="0" smtClean="0"/>
              <a:t> -</a:t>
            </a:r>
            <a:r>
              <a:rPr lang="en-US" sz="2400" dirty="0" err="1" smtClean="0"/>
              <a:t>config</a:t>
            </a:r>
            <a:r>
              <a:rPr lang="en-US" sz="2400" dirty="0" smtClean="0"/>
              <a:t> </a:t>
            </a:r>
            <a:r>
              <a:rPr lang="en-US" sz="2400" dirty="0" err="1" smtClean="0"/>
              <a:t>deploy.properties</a:t>
            </a:r>
            <a:endParaRPr lang="en-US" sz="2400" dirty="0"/>
          </a:p>
          <a:p>
            <a:pPr lvl="3">
              <a:lnSpc>
                <a:spcPct val="80000"/>
              </a:lnSpc>
              <a:buClr>
                <a:srgbClr val="106FE2"/>
              </a:buClr>
              <a:buFont typeface="Wingdings" panose="05000000000000000000" pitchFamily="2" charset="2"/>
              <a:buChar char="§"/>
              <a:defRPr/>
            </a:pPr>
            <a:r>
              <a:rPr lang="en-US" sz="2400" dirty="0" smtClean="0"/>
              <a:t> Initialize: -</a:t>
            </a:r>
            <a:r>
              <a:rPr lang="en-US" sz="2400" dirty="0" err="1" smtClean="0"/>
              <a:t>vcsinit</a:t>
            </a:r>
            <a:r>
              <a:rPr lang="en-US" sz="2400" dirty="0" smtClean="0"/>
              <a:t> </a:t>
            </a:r>
            <a:r>
              <a:rPr lang="en-US" sz="2400" dirty="0"/>
              <a:t>-</a:t>
            </a:r>
            <a:r>
              <a:rPr lang="en-US" sz="2400" dirty="0" err="1" smtClean="0"/>
              <a:t>vcsuser</a:t>
            </a:r>
            <a:r>
              <a:rPr lang="en-US" sz="2400" dirty="0" smtClean="0"/>
              <a:t> user -</a:t>
            </a:r>
            <a:r>
              <a:rPr lang="en-US" sz="2400" dirty="0" err="1" smtClean="0"/>
              <a:t>vcspassword</a:t>
            </a:r>
            <a:r>
              <a:rPr lang="en-US" sz="2400" dirty="0" smtClean="0"/>
              <a:t> password</a:t>
            </a:r>
          </a:p>
          <a:p>
            <a:pPr lvl="3">
              <a:lnSpc>
                <a:spcPct val="80000"/>
              </a:lnSpc>
              <a:buClr>
                <a:srgbClr val="106FE2"/>
              </a:buClr>
              <a:buFont typeface="Wingdings" panose="05000000000000000000" pitchFamily="2" charset="2"/>
              <a:buChar char="§"/>
              <a:defRPr/>
            </a:pPr>
            <a:r>
              <a:rPr lang="en-US" sz="2400" dirty="0" smtClean="0"/>
              <a:t> Encrypt: -encrypt ../resources/modules/servers.xml</a:t>
            </a:r>
          </a:p>
          <a:p>
            <a:pPr lvl="3">
              <a:lnSpc>
                <a:spcPct val="80000"/>
              </a:lnSpc>
              <a:buClr>
                <a:srgbClr val="106FE2"/>
              </a:buClr>
              <a:buFont typeface="Wingdings" panose="05000000000000000000" pitchFamily="2" charset="2"/>
              <a:buChar char="§"/>
              <a:defRPr/>
            </a:pPr>
            <a:endParaRPr lang="en-US" sz="2400" dirty="0" smtClean="0"/>
          </a:p>
          <a:p>
            <a:pPr lvl="1">
              <a:lnSpc>
                <a:spcPct val="80000"/>
              </a:lnSpc>
              <a:defRPr/>
            </a:pPr>
            <a:r>
              <a:rPr lang="en-US" sz="2400" dirty="0" smtClean="0"/>
              <a:t>Driven by a deployment plan file </a:t>
            </a:r>
          </a:p>
          <a:p>
            <a:pPr lvl="3">
              <a:lnSpc>
                <a:spcPct val="80000"/>
              </a:lnSpc>
              <a:buClr>
                <a:srgbClr val="106FE2"/>
              </a:buClr>
              <a:buFont typeface="Wingdings" panose="05000000000000000000" pitchFamily="2" charset="2"/>
              <a:buChar char="§"/>
              <a:defRPr/>
            </a:pPr>
            <a:r>
              <a:rPr lang="en-US" sz="2400" dirty="0" smtClean="0"/>
              <a:t> Sequence of task actions (methods) and arguments</a:t>
            </a:r>
          </a:p>
          <a:p>
            <a:pPr lvl="3">
              <a:lnSpc>
                <a:spcPct val="80000"/>
              </a:lnSpc>
              <a:buClr>
                <a:srgbClr val="106FE2"/>
              </a:buClr>
              <a:buFont typeface="Wingdings" panose="05000000000000000000" pitchFamily="2" charset="2"/>
              <a:buChar char="§"/>
              <a:defRPr/>
            </a:pPr>
            <a:r>
              <a:rPr lang="en-US" sz="2400" dirty="0" smtClean="0"/>
              <a:t> Example – </a:t>
            </a:r>
            <a:r>
              <a:rPr lang="en-US" sz="2400" dirty="0" err="1" smtClean="0"/>
              <a:t>PDTool.dp</a:t>
            </a:r>
            <a:endParaRPr lang="en-US" sz="2400" dirty="0"/>
          </a:p>
          <a:p>
            <a:pPr lvl="3">
              <a:lnSpc>
                <a:spcPct val="80000"/>
              </a:lnSpc>
              <a:defRPr/>
            </a:pPr>
            <a:endParaRPr lang="en-US" sz="1800" dirty="0" smtClean="0"/>
          </a:p>
          <a:p>
            <a:pPr lvl="1">
              <a:lnSpc>
                <a:spcPct val="80000"/>
              </a:lnSpc>
              <a:defRPr/>
            </a:pPr>
            <a:endParaRPr lang="en-US" sz="2200" dirty="0"/>
          </a:p>
          <a:p>
            <a:pPr lvl="2">
              <a:lnSpc>
                <a:spcPct val="80000"/>
              </a:lnSpc>
              <a:defRPr/>
            </a:pPr>
            <a:endParaRPr lang="en-US" sz="2000" dirty="0" smtClean="0"/>
          </a:p>
        </p:txBody>
      </p:sp>
    </p:spTree>
    <p:extLst>
      <p:ext uri="{BB962C8B-B14F-4D97-AF65-F5344CB8AC3E}">
        <p14:creationId xmlns:p14="http://schemas.microsoft.com/office/powerpoint/2010/main" val="3262243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01574" y="942392"/>
            <a:ext cx="11943652" cy="5643775"/>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 Tool Command Line Anatomy</a:t>
            </a:r>
          </a:p>
        </p:txBody>
      </p:sp>
      <p:sp>
        <p:nvSpPr>
          <p:cNvPr id="28675" name="Rectangle 3"/>
          <p:cNvSpPr>
            <a:spLocks noGrp="1"/>
          </p:cNvSpPr>
          <p:nvPr>
            <p:ph type="body" idx="4294967295"/>
          </p:nvPr>
        </p:nvSpPr>
        <p:spPr>
          <a:xfrm>
            <a:off x="304721" y="1066800"/>
            <a:ext cx="11680957" cy="5562600"/>
          </a:xfrm>
          <a:prstGeom prst="rect">
            <a:avLst/>
          </a:prstGeom>
        </p:spPr>
        <p:txBody>
          <a:bodyPr>
            <a:normAutofit/>
          </a:bodyPr>
          <a:lstStyle/>
          <a:p>
            <a:pPr>
              <a:lnSpc>
                <a:spcPct val="80000"/>
              </a:lnSpc>
              <a:defRPr/>
            </a:pPr>
            <a:r>
              <a:rPr lang="en-US" sz="2800" dirty="0" smtClean="0">
                <a:solidFill>
                  <a:srgbClr val="000000"/>
                </a:solidFill>
              </a:rPr>
              <a:t>Command:</a:t>
            </a:r>
            <a:endParaRPr lang="en-US" sz="2400" dirty="0" smtClean="0">
              <a:solidFill>
                <a:srgbClr val="000000"/>
              </a:solidFill>
            </a:endParaRPr>
          </a:p>
          <a:p>
            <a:pPr marL="274320" lvl="1" indent="0">
              <a:lnSpc>
                <a:spcPct val="80000"/>
              </a:lnSpc>
              <a:buNone/>
              <a:defRPr/>
            </a:pPr>
            <a:r>
              <a:rPr lang="en-US" sz="2400" dirty="0" smtClean="0">
                <a:solidFill>
                  <a:srgbClr val="000000"/>
                </a:solidFill>
              </a:rPr>
              <a:t>ExecutePDTool.bat -exec ..\resources\plans\</a:t>
            </a:r>
            <a:r>
              <a:rPr lang="en-US" sz="2400" dirty="0" err="1" smtClean="0">
                <a:solidFill>
                  <a:srgbClr val="000000"/>
                </a:solidFill>
              </a:rPr>
              <a:t>plan.dp</a:t>
            </a:r>
            <a:r>
              <a:rPr lang="en-US" sz="2400" dirty="0" smtClean="0">
                <a:solidFill>
                  <a:srgbClr val="000000"/>
                </a:solidFill>
              </a:rPr>
              <a:t> -</a:t>
            </a:r>
            <a:r>
              <a:rPr lang="en-US" sz="2400" dirty="0" err="1" smtClean="0">
                <a:solidFill>
                  <a:srgbClr val="000000"/>
                </a:solidFill>
              </a:rPr>
              <a:t>config</a:t>
            </a:r>
            <a:r>
              <a:rPr lang="en-US" sz="2400" dirty="0" smtClean="0">
                <a:solidFill>
                  <a:srgbClr val="000000"/>
                </a:solidFill>
              </a:rPr>
              <a:t> </a:t>
            </a:r>
            <a:r>
              <a:rPr lang="en-US" sz="2400" dirty="0" err="1" smtClean="0">
                <a:solidFill>
                  <a:srgbClr val="000000"/>
                </a:solidFill>
              </a:rPr>
              <a:t>deploy.properties</a:t>
            </a:r>
            <a:endParaRPr lang="en-US" sz="2400" dirty="0" smtClean="0">
              <a:solidFill>
                <a:srgbClr val="000000"/>
              </a:solidFill>
            </a:endParaRPr>
          </a:p>
        </p:txBody>
      </p:sp>
      <p:grpSp>
        <p:nvGrpSpPr>
          <p:cNvPr id="28681" name="Group 28680"/>
          <p:cNvGrpSpPr/>
          <p:nvPr/>
        </p:nvGrpSpPr>
        <p:grpSpPr>
          <a:xfrm>
            <a:off x="394541" y="1981200"/>
            <a:ext cx="4305618" cy="3178175"/>
            <a:chOff x="295982" y="1981200"/>
            <a:chExt cx="3230055" cy="31781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1"/>
              <a:ext cx="2864304" cy="35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3859847"/>
              <a:ext cx="3190757"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82" y="4800600"/>
              <a:ext cx="2952994"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981200"/>
              <a:ext cx="189647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682" name="Group 28681"/>
          <p:cNvGrpSpPr/>
          <p:nvPr/>
        </p:nvGrpSpPr>
        <p:grpSpPr>
          <a:xfrm>
            <a:off x="2181874" y="1676401"/>
            <a:ext cx="1982642" cy="923301"/>
            <a:chOff x="1636831" y="1676400"/>
            <a:chExt cx="1487369" cy="923301"/>
          </a:xfrm>
        </p:grpSpPr>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831" y="2350611"/>
              <a:ext cx="1487369" cy="24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2514600" y="1676400"/>
              <a:ext cx="0" cy="66992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28682"/>
          <p:cNvGrpSpPr/>
          <p:nvPr/>
        </p:nvGrpSpPr>
        <p:grpSpPr>
          <a:xfrm>
            <a:off x="3458790" y="1752600"/>
            <a:ext cx="3041917" cy="3668751"/>
            <a:chOff x="2594768" y="1752600"/>
            <a:chExt cx="2282032" cy="3668751"/>
          </a:xfrm>
        </p:grpSpPr>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4768" y="5183981"/>
              <a:ext cx="1139032" cy="2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a:endCxn id="2058" idx="3"/>
            </p:cNvCxnSpPr>
            <p:nvPr/>
          </p:nvCxnSpPr>
          <p:spPr>
            <a:xfrm rot="5400000">
              <a:off x="2530267" y="2956133"/>
              <a:ext cx="3550066" cy="1143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28683"/>
          <p:cNvGrpSpPr/>
          <p:nvPr/>
        </p:nvGrpSpPr>
        <p:grpSpPr>
          <a:xfrm>
            <a:off x="3453500" y="1752600"/>
            <a:ext cx="6291132" cy="1643470"/>
            <a:chOff x="2590800" y="1752600"/>
            <a:chExt cx="4719578" cy="1643470"/>
          </a:xfrm>
        </p:grpSpPr>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170241"/>
              <a:ext cx="1366778" cy="22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2054" idx="3"/>
            </p:cNvCxnSpPr>
            <p:nvPr/>
          </p:nvCxnSpPr>
          <p:spPr>
            <a:xfrm rot="10800000" flipV="1">
              <a:off x="3957578" y="1752600"/>
              <a:ext cx="3352800" cy="1530556"/>
            </a:xfrm>
            <a:prstGeom prst="bentConnector3">
              <a:avLst>
                <a:gd name="adj1" fmla="val 303"/>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6" name="Group 28685"/>
          <p:cNvGrpSpPr/>
          <p:nvPr/>
        </p:nvGrpSpPr>
        <p:grpSpPr>
          <a:xfrm>
            <a:off x="3555075" y="3429000"/>
            <a:ext cx="2763647" cy="2516832"/>
            <a:chOff x="2667000" y="3429000"/>
            <a:chExt cx="2073275" cy="2516832"/>
          </a:xfrm>
        </p:grpSpPr>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29000"/>
              <a:ext cx="20732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12"/>
            <p:cNvCxnSpPr>
              <a:endCxn id="2059" idx="1"/>
            </p:cNvCxnSpPr>
            <p:nvPr/>
          </p:nvCxnSpPr>
          <p:spPr>
            <a:xfrm rot="16200000" flipV="1">
              <a:off x="1612578" y="4586610"/>
              <a:ext cx="2413644" cy="304800"/>
            </a:xfrm>
            <a:prstGeom prst="bentConnector4">
              <a:avLst>
                <a:gd name="adj1" fmla="val 12082"/>
                <a:gd name="adj2" fmla="val 911667"/>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8687" name="Group 28686"/>
          <p:cNvGrpSpPr/>
          <p:nvPr/>
        </p:nvGrpSpPr>
        <p:grpSpPr>
          <a:xfrm>
            <a:off x="3667228" y="4224973"/>
            <a:ext cx="7099568" cy="2187515"/>
            <a:chOff x="2751137" y="4132372"/>
            <a:chExt cx="5326063" cy="2187515"/>
          </a:xfrm>
        </p:grpSpPr>
        <p:pic>
          <p:nvPicPr>
            <p:cNvPr id="205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137" y="4132372"/>
              <a:ext cx="1211263" cy="26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Elbow Connector 19"/>
            <p:cNvCxnSpPr>
              <a:endCxn id="2056" idx="3"/>
            </p:cNvCxnSpPr>
            <p:nvPr/>
          </p:nvCxnSpPr>
          <p:spPr>
            <a:xfrm rot="10800000">
              <a:off x="3962400" y="4263124"/>
              <a:ext cx="4114800" cy="1590109"/>
            </a:xfrm>
            <a:prstGeom prst="bentConnector3">
              <a:avLst>
                <a:gd name="adj1" fmla="val 12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677" name="Group 28676"/>
            <p:cNvGrpSpPr/>
            <p:nvPr/>
          </p:nvGrpSpPr>
          <p:grpSpPr>
            <a:xfrm>
              <a:off x="2956561" y="6120384"/>
              <a:ext cx="5120639" cy="199503"/>
              <a:chOff x="2956561" y="6161118"/>
              <a:chExt cx="5120639" cy="199503"/>
            </a:xfrm>
          </p:grpSpPr>
          <p:cxnSp>
            <p:nvCxnSpPr>
              <p:cNvPr id="28" name="Straight Arrow Connector 27"/>
              <p:cNvCxnSpPr/>
              <p:nvPr/>
            </p:nvCxnSpPr>
            <p:spPr>
              <a:xfrm flipV="1">
                <a:off x="8077200" y="6161118"/>
                <a:ext cx="0" cy="1960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956561" y="6164580"/>
                <a:ext cx="0" cy="196041"/>
              </a:xfrm>
              <a:prstGeom prst="straightConnector1">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674" name="Straight Connector 28673"/>
              <p:cNvCxnSpPr/>
              <p:nvPr/>
            </p:nvCxnSpPr>
            <p:spPr>
              <a:xfrm>
                <a:off x="2956561" y="6357159"/>
                <a:ext cx="512063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688" name="Group 28687"/>
          <p:cNvGrpSpPr/>
          <p:nvPr/>
        </p:nvGrpSpPr>
        <p:grpSpPr>
          <a:xfrm>
            <a:off x="3707858" y="4498049"/>
            <a:ext cx="4214879" cy="1832839"/>
            <a:chOff x="2781617" y="4405449"/>
            <a:chExt cx="3161983" cy="1832839"/>
          </a:xfrm>
        </p:grpSpPr>
        <p:pic>
          <p:nvPicPr>
            <p:cNvPr id="205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617" y="4405449"/>
              <a:ext cx="1180783" cy="2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a:endCxn id="2057" idx="3"/>
            </p:cNvCxnSpPr>
            <p:nvPr/>
          </p:nvCxnSpPr>
          <p:spPr>
            <a:xfrm rot="10800000">
              <a:off x="3962400" y="4530233"/>
              <a:ext cx="1981200" cy="1334575"/>
            </a:xfrm>
            <a:prstGeom prst="bentConnector3">
              <a:avLst>
                <a:gd name="adj1" fmla="val 256"/>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57578" y="6111382"/>
              <a:ext cx="1986022" cy="126906"/>
              <a:chOff x="2956561" y="6161118"/>
              <a:chExt cx="4296414" cy="199503"/>
            </a:xfrm>
          </p:grpSpPr>
          <p:cxnSp>
            <p:nvCxnSpPr>
              <p:cNvPr id="52" name="Straight Arrow Connector 51"/>
              <p:cNvCxnSpPr/>
              <p:nvPr/>
            </p:nvCxnSpPr>
            <p:spPr>
              <a:xfrm flipV="1">
                <a:off x="7252975" y="6161118"/>
                <a:ext cx="0" cy="196041"/>
              </a:xfrm>
              <a:prstGeom prst="straightConnector1">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956561" y="6164580"/>
                <a:ext cx="0" cy="196041"/>
              </a:xfrm>
              <a:prstGeom prst="straightConnector1">
                <a:avLst/>
              </a:prstGeom>
              <a:ln w="158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56561" y="6357159"/>
                <a:ext cx="4296412" cy="3462"/>
              </a:xfrm>
              <a:prstGeom prst="line">
                <a:avLst/>
              </a:prstGeom>
              <a:ln w="158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8685" name="Group 28684"/>
          <p:cNvGrpSpPr/>
          <p:nvPr/>
        </p:nvGrpSpPr>
        <p:grpSpPr>
          <a:xfrm>
            <a:off x="101574" y="5302667"/>
            <a:ext cx="12087251" cy="997109"/>
            <a:chOff x="76200" y="5302666"/>
            <a:chExt cx="9067800" cy="997109"/>
          </a:xfrm>
        </p:grpSpPr>
        <p:sp>
          <p:nvSpPr>
            <p:cNvPr id="11" name="TextBox 10"/>
            <p:cNvSpPr txBox="1"/>
            <p:nvPr/>
          </p:nvSpPr>
          <p:spPr>
            <a:xfrm flipH="1">
              <a:off x="76200" y="5715000"/>
              <a:ext cx="9067800" cy="584775"/>
            </a:xfrm>
            <a:prstGeom prst="rect">
              <a:avLst/>
            </a:prstGeom>
            <a:noFill/>
          </p:spPr>
          <p:txBody>
            <a:bodyPr wrap="square" rtlCol="0">
              <a:spAutoFit/>
            </a:bodyPr>
            <a:lstStyle/>
            <a:p>
              <a:r>
                <a:rPr lang="en-US" sz="1600" dirty="0" err="1" smtClean="0">
                  <a:solidFill>
                    <a:srgbClr val="000000"/>
                  </a:solidFill>
                </a:rPr>
                <a:t>plan.dp</a:t>
              </a:r>
              <a:r>
                <a:rPr lang="en-US" sz="1600" dirty="0" smtClean="0">
                  <a:solidFill>
                    <a:srgbClr val="000000"/>
                  </a:solidFill>
                </a:rPr>
                <a:t>:</a:t>
              </a:r>
            </a:p>
            <a:p>
              <a:r>
                <a:rPr lang="en-US" sz="1600" dirty="0" smtClean="0">
                  <a:solidFill>
                    <a:srgbClr val="000000"/>
                  </a:solidFill>
                </a:rPr>
                <a:t>PASS  TRUE  </a:t>
              </a:r>
              <a:r>
                <a:rPr lang="en-US" sz="1600" dirty="0" err="1" smtClean="0">
                  <a:solidFill>
                    <a:srgbClr val="000000"/>
                  </a:solidFill>
                </a:rPr>
                <a:t>ExecuteAction</a:t>
              </a:r>
              <a:r>
                <a:rPr lang="en-US" sz="1600" dirty="0" smtClean="0">
                  <a:solidFill>
                    <a:srgbClr val="000000"/>
                  </a:solidFill>
                </a:rPr>
                <a:t>  method $SERVERID  “</a:t>
              </a:r>
              <a:r>
                <a:rPr lang="en-US" sz="1600" dirty="0" err="1" smtClean="0">
                  <a:solidFill>
                    <a:srgbClr val="000000"/>
                  </a:solidFill>
                </a:rPr>
                <a:t>moduleID</a:t>
              </a:r>
              <a:r>
                <a:rPr lang="en-US" sz="1600" dirty="0" smtClean="0">
                  <a:solidFill>
                    <a:srgbClr val="000000"/>
                  </a:solidFill>
                </a:rPr>
                <a:t>“  "$MODULE_HOME/Module.xml“ "$</a:t>
              </a:r>
              <a:r>
                <a:rPr lang="en-US" sz="1600" dirty="0">
                  <a:solidFill>
                    <a:srgbClr val="000000"/>
                  </a:solidFill>
                </a:rPr>
                <a:t>MODULE_HOME/servers.xml" </a:t>
              </a:r>
            </a:p>
          </p:txBody>
        </p:sp>
        <p:cxnSp>
          <p:nvCxnSpPr>
            <p:cNvPr id="28679" name="Straight Arrow Connector 28678"/>
            <p:cNvCxnSpPr>
              <a:stCxn id="2058" idx="1"/>
            </p:cNvCxnSpPr>
            <p:nvPr/>
          </p:nvCxnSpPr>
          <p:spPr>
            <a:xfrm flipH="1">
              <a:off x="685800" y="5302666"/>
              <a:ext cx="1908968" cy="56473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9372" y="3271257"/>
            <a:ext cx="1604628" cy="2674575"/>
            <a:chOff x="10584197" y="3271257"/>
            <a:chExt cx="1604628" cy="2674575"/>
          </a:xfrm>
        </p:grpSpPr>
        <p:sp>
          <p:nvSpPr>
            <p:cNvPr id="28689" name="TextBox 28688"/>
            <p:cNvSpPr txBox="1"/>
            <p:nvPr/>
          </p:nvSpPr>
          <p:spPr>
            <a:xfrm>
              <a:off x="10735832" y="5421351"/>
              <a:ext cx="1452993" cy="261610"/>
            </a:xfrm>
            <a:prstGeom prst="rect">
              <a:avLst/>
            </a:prstGeom>
            <a:noFill/>
          </p:spPr>
          <p:txBody>
            <a:bodyPr wrap="square" rtlCol="0">
              <a:spAutoFit/>
            </a:bodyPr>
            <a:lstStyle/>
            <a:p>
              <a:pPr algn="ctr"/>
              <a:r>
                <a:rPr lang="en-US" sz="1100" b="1" dirty="0" smtClean="0">
                  <a:solidFill>
                    <a:srgbClr val="000000"/>
                  </a:solidFill>
                </a:rPr>
                <a:t>CIS Connections</a:t>
              </a:r>
              <a:endParaRPr lang="en-US" sz="1100" b="1" dirty="0">
                <a:solidFill>
                  <a:srgbClr val="000000"/>
                </a:solidFill>
              </a:endParaRPr>
            </a:p>
          </p:txBody>
        </p:sp>
        <p:cxnSp>
          <p:nvCxnSpPr>
            <p:cNvPr id="28691" name="Straight Arrow Connector 28690"/>
            <p:cNvCxnSpPr/>
            <p:nvPr/>
          </p:nvCxnSpPr>
          <p:spPr>
            <a:xfrm flipV="1">
              <a:off x="11462328" y="4355724"/>
              <a:ext cx="0" cy="159010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584197" y="3271257"/>
              <a:ext cx="1110291" cy="452421"/>
              <a:chOff x="3480223" y="2855457"/>
              <a:chExt cx="5182389" cy="2114475"/>
            </a:xfrm>
          </p:grpSpPr>
          <p:grpSp>
            <p:nvGrpSpPr>
              <p:cNvPr id="47" name="Group 27"/>
              <p:cNvGrpSpPr/>
              <p:nvPr/>
            </p:nvGrpSpPr>
            <p:grpSpPr>
              <a:xfrm>
                <a:off x="3832019" y="2864069"/>
                <a:ext cx="4373152" cy="2105863"/>
                <a:chOff x="8140700" y="1473196"/>
                <a:chExt cx="3497579" cy="659845"/>
              </a:xfrm>
            </p:grpSpPr>
            <p:sp>
              <p:nvSpPr>
                <p:cNvPr id="49" name="Rounded Rectangle 4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0" name="Rounded Rectangle 4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48"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1</a:t>
                </a:r>
                <a:endParaRPr lang="en-US" sz="1400" b="0" dirty="0">
                  <a:solidFill>
                    <a:srgbClr val="FFFFFF"/>
                  </a:solidFill>
                </a:endParaRPr>
              </a:p>
            </p:txBody>
          </p:sp>
        </p:grpSp>
        <p:grpSp>
          <p:nvGrpSpPr>
            <p:cNvPr id="55" name="Group 54"/>
            <p:cNvGrpSpPr/>
            <p:nvPr/>
          </p:nvGrpSpPr>
          <p:grpSpPr>
            <a:xfrm>
              <a:off x="10809179" y="3589988"/>
              <a:ext cx="1110291" cy="452421"/>
              <a:chOff x="3480223" y="2855457"/>
              <a:chExt cx="5182389" cy="2114475"/>
            </a:xfrm>
          </p:grpSpPr>
          <p:grpSp>
            <p:nvGrpSpPr>
              <p:cNvPr id="56" name="Group 27"/>
              <p:cNvGrpSpPr/>
              <p:nvPr/>
            </p:nvGrpSpPr>
            <p:grpSpPr>
              <a:xfrm>
                <a:off x="3832019" y="2864069"/>
                <a:ext cx="4373152" cy="2105863"/>
                <a:chOff x="8140700" y="1473196"/>
                <a:chExt cx="3497579" cy="659845"/>
              </a:xfrm>
            </p:grpSpPr>
            <p:sp>
              <p:nvSpPr>
                <p:cNvPr id="58" name="Rounded Rectangle 57"/>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9" name="Rounded Rectangle 58"/>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57"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2</a:t>
                </a:r>
                <a:endParaRPr lang="en-US" sz="1400" b="0" dirty="0">
                  <a:solidFill>
                    <a:srgbClr val="FFFFFF"/>
                  </a:solidFill>
                </a:endParaRPr>
              </a:p>
            </p:txBody>
          </p:sp>
        </p:grpSp>
        <p:grpSp>
          <p:nvGrpSpPr>
            <p:cNvPr id="60" name="Group 59"/>
            <p:cNvGrpSpPr/>
            <p:nvPr/>
          </p:nvGrpSpPr>
          <p:grpSpPr>
            <a:xfrm>
              <a:off x="11032938" y="3924020"/>
              <a:ext cx="1110291" cy="452421"/>
              <a:chOff x="3480225" y="2855460"/>
              <a:chExt cx="5182390" cy="2114475"/>
            </a:xfrm>
          </p:grpSpPr>
          <p:grpSp>
            <p:nvGrpSpPr>
              <p:cNvPr id="61" name="Group 27"/>
              <p:cNvGrpSpPr/>
              <p:nvPr/>
            </p:nvGrpSpPr>
            <p:grpSpPr>
              <a:xfrm>
                <a:off x="3832021" y="2864072"/>
                <a:ext cx="4373154" cy="2105863"/>
                <a:chOff x="8140702" y="1473197"/>
                <a:chExt cx="3497581" cy="659845"/>
              </a:xfrm>
            </p:grpSpPr>
            <p:sp>
              <p:nvSpPr>
                <p:cNvPr id="63" name="Rounded Rectangle 62"/>
                <p:cNvSpPr/>
                <p:nvPr/>
              </p:nvSpPr>
              <p:spPr>
                <a:xfrm>
                  <a:off x="8140702" y="1473197"/>
                  <a:ext cx="3497581"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64" name="Rounded Rectangle 63"/>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62" name="TextBox 6"/>
              <p:cNvSpPr txBox="1">
                <a:spLocks noChangeArrowheads="1"/>
              </p:cNvSpPr>
              <p:nvPr/>
            </p:nvSpPr>
            <p:spPr bwMode="auto">
              <a:xfrm>
                <a:off x="3480225" y="2855460"/>
                <a:ext cx="5182390" cy="133776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3</a:t>
                </a:r>
                <a:endParaRPr lang="en-US" sz="1400" b="0" dirty="0">
                  <a:solidFill>
                    <a:srgbClr val="FFFFFF"/>
                  </a:solidFill>
                </a:endParaRPr>
              </a:p>
            </p:txBody>
          </p:sp>
        </p:grpSp>
      </p:grpSp>
    </p:spTree>
    <p:extLst>
      <p:ext uri="{BB962C8B-B14F-4D97-AF65-F5344CB8AC3E}">
        <p14:creationId xmlns:p14="http://schemas.microsoft.com/office/powerpoint/2010/main" val="34490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5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5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83"/>
                                        </p:tgtEl>
                                        <p:attrNameLst>
                                          <p:attrName>style.visibility</p:attrName>
                                        </p:attrNameLst>
                                      </p:cBhvr>
                                      <p:to>
                                        <p:strVal val="visible"/>
                                      </p:to>
                                    </p:set>
                                    <p:animEffect transition="in" filter="wipe(up)">
                                      <p:cBhvr>
                                        <p:cTn id="17" dur="500"/>
                                        <p:tgtEl>
                                          <p:spTgt spid="286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righ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up)">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animEffect transition="in" filter="wipe(down)">
                                      <p:cBhvr>
                                        <p:cTn id="37" dur="500"/>
                                        <p:tgtEl>
                                          <p:spTgt spid="286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688"/>
                                        </p:tgtEl>
                                        <p:attrNameLst>
                                          <p:attrName>style.visibility</p:attrName>
                                        </p:attrNameLst>
                                      </p:cBhvr>
                                      <p:to>
                                        <p:strVal val="visible"/>
                                      </p:to>
                                    </p:set>
                                    <p:animEffect transition="in" filter="wipe(down)">
                                      <p:cBhvr>
                                        <p:cTn id="47"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2"/>
            <a:ext cx="5406414" cy="3451094"/>
          </a:xfrm>
        </p:spPr>
        <p:txBody>
          <a:bodyPr/>
          <a:lstStyle/>
          <a:p>
            <a:pPr>
              <a:lnSpc>
                <a:spcPct val="90000"/>
              </a:lnSpc>
            </a:pPr>
            <a:r>
              <a:rPr lang="en-US" sz="2800" dirty="0" smtClean="0">
                <a:latin typeface="+mn-lt"/>
              </a:rPr>
              <a:t>PDTool Basic Information</a:t>
            </a:r>
          </a:p>
          <a:p>
            <a:pPr>
              <a:lnSpc>
                <a:spcPct val="90000"/>
              </a:lnSpc>
            </a:pPr>
            <a:r>
              <a:rPr lang="en-US" sz="2800" dirty="0" smtClean="0">
                <a:latin typeface="+mn-lt"/>
              </a:rPr>
              <a:t>PDTool Best Practices</a:t>
            </a:r>
          </a:p>
          <a:p>
            <a:pPr>
              <a:lnSpc>
                <a:spcPct val="90000"/>
              </a:lnSpc>
            </a:pPr>
            <a:r>
              <a:rPr lang="en-US" sz="2800" dirty="0" smtClean="0">
                <a:latin typeface="+mn-lt"/>
              </a:rPr>
              <a:t>Typical Deployment Scenario</a:t>
            </a:r>
          </a:p>
          <a:p>
            <a:pPr>
              <a:lnSpc>
                <a:spcPct val="90000"/>
              </a:lnSpc>
            </a:pPr>
            <a:r>
              <a:rPr lang="en-US" sz="2800" dirty="0" smtClean="0">
                <a:latin typeface="+mn-lt"/>
              </a:rPr>
              <a:t>Command-line Execution</a:t>
            </a:r>
          </a:p>
          <a:p>
            <a:pPr>
              <a:lnSpc>
                <a:spcPct val="90000"/>
              </a:lnSpc>
            </a:pPr>
            <a:r>
              <a:rPr lang="en-US" sz="2800" dirty="0" smtClean="0">
                <a:latin typeface="+mn-lt"/>
              </a:rPr>
              <a:t>PDTool Advanced</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652814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886408"/>
            <a:ext cx="11777498" cy="5727752"/>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CIS Connections – Servers.xml</a:t>
            </a:r>
          </a:p>
        </p:txBody>
      </p:sp>
      <p:sp>
        <p:nvSpPr>
          <p:cNvPr id="28675" name="Rectangle 3"/>
          <p:cNvSpPr>
            <a:spLocks noGrp="1"/>
          </p:cNvSpPr>
          <p:nvPr>
            <p:ph type="body" idx="4294967295"/>
          </p:nvPr>
        </p:nvSpPr>
        <p:spPr>
          <a:xfrm>
            <a:off x="304721" y="961052"/>
            <a:ext cx="6683908" cy="5668347"/>
          </a:xfrm>
          <a:prstGeom prst="rect">
            <a:avLst/>
          </a:prstGeom>
        </p:spPr>
        <p:txBody>
          <a:bodyPr>
            <a:noAutofit/>
          </a:bodyPr>
          <a:lstStyle/>
          <a:p>
            <a:pPr>
              <a:lnSpc>
                <a:spcPct val="80000"/>
              </a:lnSpc>
              <a:defRPr/>
            </a:pPr>
            <a:r>
              <a:rPr lang="en-US" sz="1800" dirty="0" smtClean="0"/>
              <a:t>CIS Connection Information</a:t>
            </a:r>
            <a:endParaRPr lang="en-US" sz="1800" dirty="0"/>
          </a:p>
          <a:p>
            <a:pPr lvl="1">
              <a:lnSpc>
                <a:spcPct val="80000"/>
              </a:lnSpc>
              <a:defRPr/>
            </a:pPr>
            <a:r>
              <a:rPr lang="en-US" sz="1600" dirty="0" smtClean="0"/>
              <a:t> One </a:t>
            </a:r>
            <a:r>
              <a:rPr lang="en-US" sz="1600" dirty="0"/>
              <a:t>time configuration to list out all servers for each environment</a:t>
            </a:r>
          </a:p>
          <a:p>
            <a:pPr>
              <a:lnSpc>
                <a:spcPct val="80000"/>
              </a:lnSpc>
              <a:defRPr/>
            </a:pPr>
            <a:r>
              <a:rPr lang="en-US" sz="1800" dirty="0" smtClean="0"/>
              <a:t>Unique entries</a:t>
            </a:r>
          </a:p>
          <a:p>
            <a:pPr lvl="1">
              <a:lnSpc>
                <a:spcPct val="80000"/>
              </a:lnSpc>
              <a:defRPr/>
            </a:pPr>
            <a:r>
              <a:rPr lang="en-US" sz="1600" dirty="0" smtClean="0"/>
              <a:t> Each entry has a unique id referenced by SERVERID= in the configuration property file…e.g. </a:t>
            </a:r>
            <a:r>
              <a:rPr lang="en-US" sz="1600" dirty="0" err="1" smtClean="0"/>
              <a:t>deploy.properties</a:t>
            </a:r>
            <a:endParaRPr lang="en-US" sz="1600" dirty="0" smtClean="0"/>
          </a:p>
          <a:p>
            <a:pPr>
              <a:lnSpc>
                <a:spcPct val="80000"/>
              </a:lnSpc>
              <a:defRPr/>
            </a:pPr>
            <a:r>
              <a:rPr lang="en-US" sz="1800" dirty="0" smtClean="0"/>
              <a:t>Example Server Entry:</a:t>
            </a:r>
          </a:p>
          <a:p>
            <a:pPr marL="548640" lvl="2" indent="0">
              <a:lnSpc>
                <a:spcPct val="80000"/>
              </a:lnSpc>
              <a:spcBef>
                <a:spcPts val="700"/>
              </a:spcBef>
              <a:buNone/>
              <a:defRPr/>
            </a:pPr>
            <a:r>
              <a:rPr lang="en-US" sz="1100" dirty="0" smtClean="0"/>
              <a:t>&lt;?</a:t>
            </a:r>
            <a:r>
              <a:rPr lang="en-US" sz="1100" dirty="0"/>
              <a:t>xml version="1.0" encoding="UTF-8"?&gt;</a:t>
            </a:r>
          </a:p>
          <a:p>
            <a:pPr marL="548640" lvl="2" indent="0">
              <a:lnSpc>
                <a:spcPct val="80000"/>
              </a:lnSpc>
              <a:spcBef>
                <a:spcPts val="700"/>
              </a:spcBef>
              <a:buNone/>
              <a:defRPr/>
            </a:pPr>
            <a:r>
              <a:rPr lang="en-US" sz="1100" dirty="0"/>
              <a:t>&lt;servers</a:t>
            </a:r>
            <a:r>
              <a:rPr lang="en-US" sz="1100" dirty="0" smtClean="0"/>
              <a:t>&gt;</a:t>
            </a:r>
          </a:p>
          <a:p>
            <a:pPr marL="822960" lvl="3" indent="0">
              <a:lnSpc>
                <a:spcPct val="80000"/>
              </a:lnSpc>
              <a:spcBef>
                <a:spcPts val="700"/>
              </a:spcBef>
              <a:buNone/>
              <a:defRPr/>
            </a:pPr>
            <a:r>
              <a:rPr lang="en-US" sz="1100" dirty="0"/>
              <a:t> &lt;server&gt;</a:t>
            </a:r>
          </a:p>
          <a:p>
            <a:pPr marL="822960" lvl="3" indent="0">
              <a:lnSpc>
                <a:spcPct val="80000"/>
              </a:lnSpc>
              <a:spcBef>
                <a:spcPts val="700"/>
              </a:spcBef>
              <a:buNone/>
              <a:defRPr/>
            </a:pPr>
            <a:r>
              <a:rPr lang="en-US" sz="1100" dirty="0"/>
              <a:t>    &lt;id&gt;</a:t>
            </a:r>
            <a:r>
              <a:rPr lang="en-US" sz="1100" b="1" dirty="0">
                <a:solidFill>
                  <a:srgbClr val="FFFF00"/>
                </a:solidFill>
              </a:rPr>
              <a:t>localhost9400http</a:t>
            </a:r>
            <a:r>
              <a:rPr lang="en-US" sz="1100" dirty="0"/>
              <a:t>&lt;/id&gt;</a:t>
            </a:r>
          </a:p>
          <a:p>
            <a:pPr marL="822960" lvl="3" indent="0">
              <a:lnSpc>
                <a:spcPct val="80000"/>
              </a:lnSpc>
              <a:spcBef>
                <a:spcPts val="700"/>
              </a:spcBef>
              <a:buNone/>
              <a:defRPr/>
            </a:pPr>
            <a:r>
              <a:rPr lang="en-US" sz="1100" dirty="0"/>
              <a:t>    &lt;</a:t>
            </a:r>
            <a:r>
              <a:rPr lang="en-US" sz="1100" dirty="0" smtClean="0"/>
              <a:t>hostname&gt;host.domain.com&lt;/</a:t>
            </a:r>
            <a:r>
              <a:rPr lang="en-US" sz="1100" dirty="0"/>
              <a:t>hostname&gt;</a:t>
            </a:r>
          </a:p>
          <a:p>
            <a:pPr marL="822960" lvl="3" indent="0">
              <a:lnSpc>
                <a:spcPct val="80000"/>
              </a:lnSpc>
              <a:spcBef>
                <a:spcPts val="700"/>
              </a:spcBef>
              <a:buNone/>
              <a:defRPr/>
            </a:pPr>
            <a:r>
              <a:rPr lang="en-US" sz="1100" dirty="0"/>
              <a:t>    &lt;port&gt;9400&lt;/port&gt;</a:t>
            </a:r>
          </a:p>
          <a:p>
            <a:pPr marL="822960" lvl="3" indent="0">
              <a:lnSpc>
                <a:spcPct val="80000"/>
              </a:lnSpc>
              <a:spcBef>
                <a:spcPts val="700"/>
              </a:spcBef>
              <a:buNone/>
              <a:defRPr/>
            </a:pPr>
            <a:r>
              <a:rPr lang="en-US" sz="1100" dirty="0"/>
              <a:t>    &lt;usage&gt;DEV6.2&lt;/usage&gt;</a:t>
            </a:r>
          </a:p>
          <a:p>
            <a:pPr marL="822960" lvl="3" indent="0">
              <a:lnSpc>
                <a:spcPct val="80000"/>
              </a:lnSpc>
              <a:spcBef>
                <a:spcPts val="700"/>
              </a:spcBef>
              <a:buNone/>
              <a:defRPr/>
            </a:pPr>
            <a:r>
              <a:rPr lang="en-US" sz="1100" dirty="0"/>
              <a:t>    &lt;user&gt;admin&lt;/user&gt;</a:t>
            </a:r>
          </a:p>
          <a:p>
            <a:pPr marL="822960" lvl="3" indent="0">
              <a:lnSpc>
                <a:spcPct val="80000"/>
              </a:lnSpc>
              <a:spcBef>
                <a:spcPts val="700"/>
              </a:spcBef>
              <a:buNone/>
              <a:defRPr/>
            </a:pPr>
            <a:r>
              <a:rPr lang="en-US" sz="1100" dirty="0"/>
              <a:t>   </a:t>
            </a:r>
            <a:r>
              <a:rPr lang="en-US" sz="1100" dirty="0" smtClean="0"/>
              <a:t> &lt;</a:t>
            </a:r>
            <a:r>
              <a:rPr lang="en-US" sz="1100" dirty="0" err="1" smtClean="0"/>
              <a:t>encryptedpassword</a:t>
            </a:r>
            <a:r>
              <a:rPr lang="en-US" sz="1100" dirty="0" smtClean="0"/>
              <a:t>&gt;Encrypted:A7F632300BE8F123</a:t>
            </a:r>
            <a:r>
              <a:rPr lang="en-US" sz="1100" dirty="0"/>
              <a:t>&lt;/</a:t>
            </a:r>
            <a:r>
              <a:rPr lang="en-US" sz="1100" dirty="0" err="1"/>
              <a:t>encryptedpassword</a:t>
            </a:r>
            <a:r>
              <a:rPr lang="en-US" sz="1100" dirty="0"/>
              <a:t>&gt;</a:t>
            </a:r>
          </a:p>
          <a:p>
            <a:pPr marL="822960" lvl="3" indent="0">
              <a:lnSpc>
                <a:spcPct val="80000"/>
              </a:lnSpc>
              <a:spcBef>
                <a:spcPts val="700"/>
              </a:spcBef>
              <a:buNone/>
              <a:defRPr/>
            </a:pPr>
            <a:r>
              <a:rPr lang="en-US" sz="1100" dirty="0"/>
              <a:t>    &lt;domain&gt;composite&lt;/domain&gt;</a:t>
            </a:r>
          </a:p>
          <a:p>
            <a:pPr marL="822960" lvl="3" indent="0">
              <a:lnSpc>
                <a:spcPct val="80000"/>
              </a:lnSpc>
              <a:spcBef>
                <a:spcPts val="700"/>
              </a:spcBef>
              <a:buNone/>
              <a:defRPr/>
            </a:pPr>
            <a:r>
              <a:rPr lang="en-US" sz="1100" dirty="0"/>
              <a:t>    &lt;</a:t>
            </a:r>
            <a:r>
              <a:rPr lang="en-US" sz="1100" dirty="0" err="1"/>
              <a:t>cishome</a:t>
            </a:r>
            <a:r>
              <a:rPr lang="en-US" sz="1100" dirty="0"/>
              <a:t>&gt;C:\</a:t>
            </a:r>
            <a:r>
              <a:rPr lang="en-US" sz="1100" dirty="0" err="1" smtClean="0"/>
              <a:t>CompositeSoftware</a:t>
            </a:r>
            <a:r>
              <a:rPr lang="en-US" sz="1100" dirty="0" smtClean="0"/>
              <a:t>\CIS6.2.6&lt;/</a:t>
            </a:r>
            <a:r>
              <a:rPr lang="en-US" sz="1100" dirty="0" err="1"/>
              <a:t>cishome</a:t>
            </a:r>
            <a:r>
              <a:rPr lang="en-US" sz="1100" dirty="0"/>
              <a:t>&gt;</a:t>
            </a:r>
          </a:p>
          <a:p>
            <a:pPr marL="822960" lvl="3" indent="0">
              <a:lnSpc>
                <a:spcPct val="80000"/>
              </a:lnSpc>
              <a:spcBef>
                <a:spcPts val="700"/>
              </a:spcBef>
              <a:buNone/>
              <a:defRPr/>
            </a:pPr>
            <a:r>
              <a:rPr lang="en-US" sz="1100" dirty="0"/>
              <a:t>    &lt;</a:t>
            </a:r>
            <a:r>
              <a:rPr lang="en-US" sz="1100" dirty="0" err="1"/>
              <a:t>clustername</a:t>
            </a:r>
            <a:r>
              <a:rPr lang="en-US" sz="1100" dirty="0"/>
              <a:t>&gt;cluster2&lt;/</a:t>
            </a:r>
            <a:r>
              <a:rPr lang="en-US" sz="1100" dirty="0" err="1"/>
              <a:t>clustername</a:t>
            </a:r>
            <a:r>
              <a:rPr lang="en-US" sz="1100" dirty="0"/>
              <a:t>&gt;</a:t>
            </a:r>
          </a:p>
          <a:p>
            <a:pPr marL="822960" lvl="3" indent="0">
              <a:lnSpc>
                <a:spcPct val="80000"/>
              </a:lnSpc>
              <a:spcBef>
                <a:spcPts val="700"/>
              </a:spcBef>
              <a:buNone/>
              <a:defRPr/>
            </a:pPr>
            <a:r>
              <a:rPr lang="en-US" sz="1100" dirty="0"/>
              <a:t>    &lt;site&gt;US East&lt;/site&gt;</a:t>
            </a:r>
          </a:p>
          <a:p>
            <a:pPr marL="822960" lvl="3" indent="0">
              <a:lnSpc>
                <a:spcPct val="80000"/>
              </a:lnSpc>
              <a:spcBef>
                <a:spcPts val="700"/>
              </a:spcBef>
              <a:buNone/>
              <a:defRPr/>
            </a:pPr>
            <a:r>
              <a:rPr lang="en-US" sz="1100" dirty="0"/>
              <a:t>    &lt;</a:t>
            </a:r>
            <a:r>
              <a:rPr lang="en-US" sz="1100" dirty="0" err="1"/>
              <a:t>useHttps</a:t>
            </a:r>
            <a:r>
              <a:rPr lang="en-US" sz="1100" dirty="0"/>
              <a:t>&gt;false&lt;/</a:t>
            </a:r>
            <a:r>
              <a:rPr lang="en-US" sz="1100" dirty="0" err="1"/>
              <a:t>useHttps</a:t>
            </a:r>
            <a:r>
              <a:rPr lang="en-US" sz="1100" dirty="0"/>
              <a:t>&gt;</a:t>
            </a:r>
          </a:p>
          <a:p>
            <a:pPr marL="822960" lvl="3" indent="0">
              <a:lnSpc>
                <a:spcPct val="80000"/>
              </a:lnSpc>
              <a:spcBef>
                <a:spcPts val="700"/>
              </a:spcBef>
              <a:buNone/>
              <a:defRPr/>
            </a:pPr>
            <a:r>
              <a:rPr lang="en-US" sz="1100" dirty="0" smtClean="0"/>
              <a:t>    &lt;</a:t>
            </a:r>
            <a:r>
              <a:rPr lang="en-US" sz="1100" dirty="0" err="1" smtClean="0"/>
              <a:t>allowVariables</a:t>
            </a:r>
            <a:r>
              <a:rPr lang="en-US" sz="1100" dirty="0" smtClean="0"/>
              <a:t>&gt;true&lt;/</a:t>
            </a:r>
            <a:r>
              <a:rPr lang="en-US" sz="1100" dirty="0" err="1"/>
              <a:t>allowVariables</a:t>
            </a:r>
            <a:r>
              <a:rPr lang="en-US" sz="1100" dirty="0"/>
              <a:t>&gt;</a:t>
            </a:r>
          </a:p>
          <a:p>
            <a:pPr marL="822960" lvl="3" indent="0">
              <a:lnSpc>
                <a:spcPct val="80000"/>
              </a:lnSpc>
              <a:spcBef>
                <a:spcPts val="700"/>
              </a:spcBef>
              <a:buNone/>
              <a:defRPr/>
            </a:pPr>
            <a:r>
              <a:rPr lang="en-US" sz="1100" dirty="0"/>
              <a:t>  &lt;/server</a:t>
            </a:r>
            <a:r>
              <a:rPr lang="en-US" sz="1100" dirty="0" smtClean="0"/>
              <a:t>&gt;</a:t>
            </a:r>
          </a:p>
          <a:p>
            <a:pPr marL="548640" lvl="2" indent="0">
              <a:lnSpc>
                <a:spcPct val="80000"/>
              </a:lnSpc>
              <a:spcBef>
                <a:spcPts val="700"/>
              </a:spcBef>
              <a:buNone/>
              <a:defRPr/>
            </a:pPr>
            <a:r>
              <a:rPr lang="en-US" sz="1100" dirty="0" smtClean="0"/>
              <a:t>&lt;/servers&gt;</a:t>
            </a:r>
            <a:endParaRPr lang="en-US" sz="1100" dirty="0"/>
          </a:p>
        </p:txBody>
      </p:sp>
      <p:sp>
        <p:nvSpPr>
          <p:cNvPr id="5" name="Rectangle 4"/>
          <p:cNvSpPr/>
          <p:nvPr/>
        </p:nvSpPr>
        <p:spPr>
          <a:xfrm>
            <a:off x="6876658" y="1063695"/>
            <a:ext cx="5141559" cy="5393094"/>
          </a:xfrm>
          <a:prstGeom prst="rect">
            <a:avLst/>
          </a:prstGeom>
          <a:solidFill>
            <a:schemeClr val="accent6">
              <a:lumMod val="20000"/>
              <a:lumOff val="8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047508168"/>
              </p:ext>
            </p:extLst>
          </p:nvPr>
        </p:nvGraphicFramePr>
        <p:xfrm>
          <a:off x="6941972" y="1166330"/>
          <a:ext cx="4908286" cy="5187820"/>
        </p:xfrm>
        <a:graphic>
          <a:graphicData uri="http://schemas.openxmlformats.org/drawingml/2006/table">
            <a:tbl>
              <a:tblPr firstRow="1" firstCol="1" lastRow="1" lastCol="1" bandRow="1" bandCol="1">
                <a:tableStyleId>{5C22544A-7EE6-4342-B048-85BDC9FD1C3A}</a:tableStyleId>
              </a:tblPr>
              <a:tblGrid>
                <a:gridCol w="1346435"/>
                <a:gridCol w="2807465"/>
                <a:gridCol w="754386"/>
              </a:tblGrid>
              <a:tr h="320613">
                <a:tc>
                  <a:txBody>
                    <a:bodyPr/>
                    <a:lstStyle/>
                    <a:p>
                      <a:pPr marL="0" marR="0">
                        <a:spcBef>
                          <a:spcPts val="0"/>
                        </a:spcBef>
                        <a:spcAft>
                          <a:spcPts val="0"/>
                        </a:spcAft>
                      </a:pPr>
                      <a:r>
                        <a:rPr lang="en-US" sz="1050" b="1" dirty="0">
                          <a:solidFill>
                            <a:srgbClr val="000000"/>
                          </a:solidFill>
                          <a:effectLst/>
                        </a:rPr>
                        <a:t>Attribute</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Description</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Variables allowed</a:t>
                      </a:r>
                      <a:endParaRPr lang="en-US" sz="1050" b="1" dirty="0">
                        <a:solidFill>
                          <a:srgbClr val="000000"/>
                        </a:solidFill>
                        <a:effectLst/>
                        <a:latin typeface="Times"/>
                        <a:ea typeface="Times New Roman"/>
                        <a:cs typeface="Times New Roman"/>
                      </a:endParaRPr>
                    </a:p>
                  </a:txBody>
                  <a:tcPr marL="52111" marR="52111" marT="0" marB="0">
                    <a:noFill/>
                  </a:tcPr>
                </a:tc>
              </a:tr>
              <a:tr h="183103">
                <a:tc>
                  <a:txBody>
                    <a:bodyPr/>
                    <a:lstStyle/>
                    <a:p>
                      <a:pPr marL="0" marR="0">
                        <a:spcBef>
                          <a:spcPts val="0"/>
                        </a:spcBef>
                        <a:spcAft>
                          <a:spcPts val="0"/>
                        </a:spcAft>
                      </a:pPr>
                      <a:r>
                        <a:rPr lang="en-US" sz="1050" b="0">
                          <a:solidFill>
                            <a:srgbClr val="000000"/>
                          </a:solidFill>
                          <a:effectLst/>
                        </a:rPr>
                        <a:t>id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A unique identifier for the list of servers.</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60306">
                <a:tc>
                  <a:txBody>
                    <a:bodyPr/>
                    <a:lstStyle/>
                    <a:p>
                      <a:pPr marL="0" marR="0">
                        <a:spcBef>
                          <a:spcPts val="0"/>
                        </a:spcBef>
                        <a:spcAft>
                          <a:spcPts val="0"/>
                        </a:spcAft>
                      </a:pPr>
                      <a:r>
                        <a:rPr lang="en-US" sz="1050" b="0">
                          <a:solidFill>
                            <a:srgbClr val="000000"/>
                          </a:solidFill>
                          <a:effectLst/>
                        </a:rPr>
                        <a:t>hostname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name of the </a:t>
                      </a:r>
                      <a:r>
                        <a:rPr lang="en-US" sz="1050" b="0" dirty="0" smtClean="0">
                          <a:solidFill>
                            <a:srgbClr val="000000"/>
                          </a:solidFill>
                          <a:effectLst/>
                        </a:rPr>
                        <a:t>CIS host</a:t>
                      </a:r>
                      <a:r>
                        <a:rPr lang="en-US" sz="1050" b="0" dirty="0">
                          <a:solidFill>
                            <a:srgbClr val="000000"/>
                          </a:solidFill>
                          <a:effectLst/>
                        </a:rPr>
                        <a: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82007">
                <a:tc>
                  <a:txBody>
                    <a:bodyPr/>
                    <a:lstStyle/>
                    <a:p>
                      <a:pPr marL="0" marR="0">
                        <a:spcBef>
                          <a:spcPts val="0"/>
                        </a:spcBef>
                        <a:spcAft>
                          <a:spcPts val="0"/>
                        </a:spcAft>
                      </a:pPr>
                      <a:r>
                        <a:rPr lang="en-US" sz="1050" b="0" dirty="0">
                          <a:solidFill>
                            <a:srgbClr val="000000"/>
                          </a:solidFill>
                          <a:effectLst/>
                        </a:rPr>
                        <a:t>port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The port number for either http or https access.  Depends on how “allowHttps” is set.</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20613">
                <a:tc>
                  <a:txBody>
                    <a:bodyPr/>
                    <a:lstStyle/>
                    <a:p>
                      <a:pPr marL="0" marR="0">
                        <a:spcBef>
                          <a:spcPts val="0"/>
                        </a:spcBef>
                        <a:spcAft>
                          <a:spcPts val="0"/>
                        </a:spcAft>
                      </a:pPr>
                      <a:r>
                        <a:rPr lang="en-US" sz="1050" b="0">
                          <a:solidFill>
                            <a:srgbClr val="000000"/>
                          </a:solidFill>
                          <a:effectLst/>
                        </a:rPr>
                        <a:t>usage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how this server is used and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214119">
                <a:tc>
                  <a:txBody>
                    <a:bodyPr/>
                    <a:lstStyle/>
                    <a:p>
                      <a:pPr marL="0" marR="0">
                        <a:spcBef>
                          <a:spcPts val="0"/>
                        </a:spcBef>
                        <a:spcAft>
                          <a:spcPts val="0"/>
                        </a:spcAft>
                      </a:pPr>
                      <a:r>
                        <a:rPr lang="en-US" sz="1050" b="0" dirty="0">
                          <a:solidFill>
                            <a:srgbClr val="000000"/>
                          </a:solidFill>
                          <a:effectLst/>
                        </a:rPr>
                        <a:t>user</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user name which </a:t>
                      </a:r>
                      <a:r>
                        <a:rPr lang="en-US" sz="1050" b="0" dirty="0" smtClean="0">
                          <a:solidFill>
                            <a:srgbClr val="000000"/>
                          </a:solidFill>
                          <a:effectLst/>
                        </a:rPr>
                        <a:t>used </a:t>
                      </a:r>
                      <a:r>
                        <a:rPr lang="en-US" sz="1050" b="0" dirty="0">
                          <a:solidFill>
                            <a:srgbClr val="000000"/>
                          </a:solidFill>
                          <a:effectLst/>
                        </a:rPr>
                        <a:t>to connect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 </a:t>
                      </a:r>
                      <a:endParaRPr lang="en-US" sz="1050" b="0">
                        <a:solidFill>
                          <a:srgbClr val="000000"/>
                        </a:solidFill>
                        <a:effectLst/>
                        <a:latin typeface="Times"/>
                        <a:ea typeface="Times New Roman"/>
                        <a:cs typeface="Times New Roman"/>
                      </a:endParaRPr>
                    </a:p>
                  </a:txBody>
                  <a:tcPr marL="52111" marR="52111" marT="0" marB="0">
                    <a:noFill/>
                  </a:tcPr>
                </a:tc>
              </a:tr>
              <a:tr h="641226">
                <a:tc>
                  <a:txBody>
                    <a:bodyPr/>
                    <a:lstStyle/>
                    <a:p>
                      <a:pPr marL="0" marR="0">
                        <a:spcBef>
                          <a:spcPts val="0"/>
                        </a:spcBef>
                        <a:spcAft>
                          <a:spcPts val="0"/>
                        </a:spcAft>
                      </a:pPr>
                      <a:r>
                        <a:rPr lang="en-US" sz="1050" b="0">
                          <a:solidFill>
                            <a:srgbClr val="000000"/>
                          </a:solidFill>
                          <a:effectLst/>
                        </a:rPr>
                        <a:t>encryptedPassword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password for the user.  To encrypt this attribute execute the command: ExecutePDTool.bat –encrypt ..\resources\modules\servers.xml</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94423">
                <a:tc>
                  <a:txBody>
                    <a:bodyPr/>
                    <a:lstStyle/>
                    <a:p>
                      <a:pPr marL="0" marR="0">
                        <a:spcBef>
                          <a:spcPts val="0"/>
                        </a:spcBef>
                        <a:spcAft>
                          <a:spcPts val="0"/>
                        </a:spcAft>
                      </a:pPr>
                      <a:r>
                        <a:rPr lang="en-US" sz="1050" b="0">
                          <a:solidFill>
                            <a:srgbClr val="000000"/>
                          </a:solidFill>
                          <a:effectLst/>
                        </a:rPr>
                        <a:t>domain</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domain </a:t>
                      </a:r>
                      <a:r>
                        <a:rPr lang="en-US" sz="1050" b="0" dirty="0" smtClean="0">
                          <a:solidFill>
                            <a:srgbClr val="000000"/>
                          </a:solidFill>
                          <a:effectLst/>
                        </a:rPr>
                        <a:t>for </a:t>
                      </a:r>
                      <a:r>
                        <a:rPr lang="en-US" sz="1050" b="0" dirty="0">
                          <a:solidFill>
                            <a:srgbClr val="000000"/>
                          </a:solidFill>
                          <a:effectLst/>
                        </a:rPr>
                        <a:t>the user connecting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69609">
                <a:tc>
                  <a:txBody>
                    <a:bodyPr/>
                    <a:lstStyle/>
                    <a:p>
                      <a:pPr marL="0" marR="0">
                        <a:spcBef>
                          <a:spcPts val="0"/>
                        </a:spcBef>
                        <a:spcAft>
                          <a:spcPts val="0"/>
                        </a:spcAft>
                      </a:pPr>
                      <a:r>
                        <a:rPr lang="en-US" sz="1050" b="0">
                          <a:solidFill>
                            <a:srgbClr val="000000"/>
                          </a:solidFill>
                          <a:effectLst/>
                        </a:rPr>
                        <a:t>cishome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the Composite home directory for documentation purposes only.</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8169">
                <a:tc>
                  <a:txBody>
                    <a:bodyPr/>
                    <a:lstStyle/>
                    <a:p>
                      <a:pPr marL="0" marR="0">
                        <a:spcBef>
                          <a:spcPts val="0"/>
                        </a:spcBef>
                        <a:spcAft>
                          <a:spcPts val="0"/>
                        </a:spcAft>
                      </a:pPr>
                      <a:r>
                        <a:rPr lang="en-US" sz="1050" b="0">
                          <a:solidFill>
                            <a:srgbClr val="000000"/>
                          </a:solidFill>
                          <a:effectLst/>
                        </a:rPr>
                        <a:t>clusername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name of the Composite cluster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5528">
                <a:tc>
                  <a:txBody>
                    <a:bodyPr/>
                    <a:lstStyle/>
                    <a:p>
                      <a:pPr marL="0" marR="0">
                        <a:spcBef>
                          <a:spcPts val="0"/>
                        </a:spcBef>
                        <a:spcAft>
                          <a:spcPts val="0"/>
                        </a:spcAft>
                      </a:pPr>
                      <a:r>
                        <a:rPr lang="en-US" sz="1050" b="0">
                          <a:solidFill>
                            <a:srgbClr val="000000"/>
                          </a:solidFill>
                          <a:effectLst/>
                        </a:rPr>
                        <a:t>site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Composite site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44088">
                <a:tc>
                  <a:txBody>
                    <a:bodyPr/>
                    <a:lstStyle/>
                    <a:p>
                      <a:pPr marL="0" marR="0">
                        <a:spcBef>
                          <a:spcPts val="0"/>
                        </a:spcBef>
                        <a:spcAft>
                          <a:spcPts val="0"/>
                        </a:spcAft>
                      </a:pPr>
                      <a:r>
                        <a:rPr lang="en-US" sz="1050" b="0" dirty="0" err="1">
                          <a:solidFill>
                            <a:srgbClr val="000000"/>
                          </a:solidFill>
                          <a:effectLst/>
                        </a:rPr>
                        <a:t>useHttps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whether the connection should be made with http “false” or https “true”.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smtClean="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r h="1344016">
                <a:tc>
                  <a:txBody>
                    <a:bodyPr/>
                    <a:lstStyle/>
                    <a:p>
                      <a:pPr marL="0" marR="0">
                        <a:spcBef>
                          <a:spcPts val="0"/>
                        </a:spcBef>
                        <a:spcAft>
                          <a:spcPts val="0"/>
                        </a:spcAft>
                      </a:pPr>
                      <a:r>
                        <a:rPr lang="en-US" sz="1050" b="0" dirty="0" err="1">
                          <a:solidFill>
                            <a:srgbClr val="000000"/>
                          </a:solidFill>
                          <a:effectLst/>
                        </a:rPr>
                        <a:t>allowVariables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whether variables are allowed within all or none of the variables described here.  If the attribute is not present or false then variables are not extracted.  If “true”, then any value containing $ or % is interpreted as a variable.  Be careful of passwords containing $ or % and </a:t>
                      </a:r>
                      <a:r>
                        <a:rPr lang="en-US" sz="1050" b="0" dirty="0" err="1">
                          <a:solidFill>
                            <a:srgbClr val="000000"/>
                          </a:solidFill>
                          <a:effectLst/>
                        </a:rPr>
                        <a:t>allowVariables</a:t>
                      </a:r>
                      <a:r>
                        <a:rPr lang="en-US" sz="1050" b="0" dirty="0">
                          <a:solidFill>
                            <a:srgbClr val="000000"/>
                          </a:solidFill>
                          <a:effectLst/>
                        </a:rPr>
                        <a:t>=true. </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bl>
          </a:graphicData>
        </a:graphic>
      </p:graphicFrame>
    </p:spTree>
    <p:extLst>
      <p:ext uri="{BB962C8B-B14F-4D97-AF65-F5344CB8AC3E}">
        <p14:creationId xmlns:p14="http://schemas.microsoft.com/office/powerpoint/2010/main" val="35349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fade">
                                      <p:cBhvr>
                                        <p:cTn id="7" dur="500"/>
                                        <p:tgtEl>
                                          <p:spTgt spid="2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fade">
                                      <p:cBhvr>
                                        <p:cTn id="10" dur="500"/>
                                        <p:tgtEl>
                                          <p:spTgt spid="2867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fade">
                                      <p:cBhvr>
                                        <p:cTn id="13" dur="500"/>
                                        <p:tgtEl>
                                          <p:spTgt spid="2867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fade">
                                      <p:cBhvr>
                                        <p:cTn id="16" dur="500"/>
                                        <p:tgtEl>
                                          <p:spTgt spid="2867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animEffect transition="in" filter="fade">
                                      <p:cBhvr>
                                        <p:cTn id="19" dur="500"/>
                                        <p:tgtEl>
                                          <p:spTgt spid="2867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9" end="9"/>
                                            </p:txEl>
                                          </p:spTgt>
                                        </p:tgtEl>
                                        <p:attrNameLst>
                                          <p:attrName>style.visibility</p:attrName>
                                        </p:attrNameLst>
                                      </p:cBhvr>
                                      <p:to>
                                        <p:strVal val="visible"/>
                                      </p:to>
                                    </p:set>
                                    <p:animEffect transition="in" filter="fade">
                                      <p:cBhvr>
                                        <p:cTn id="22" dur="500"/>
                                        <p:tgtEl>
                                          <p:spTgt spid="2867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10" end="10"/>
                                            </p:txEl>
                                          </p:spTgt>
                                        </p:tgtEl>
                                        <p:attrNameLst>
                                          <p:attrName>style.visibility</p:attrName>
                                        </p:attrNameLst>
                                      </p:cBhvr>
                                      <p:to>
                                        <p:strVal val="visible"/>
                                      </p:to>
                                    </p:set>
                                    <p:animEffect transition="in" filter="fade">
                                      <p:cBhvr>
                                        <p:cTn id="25" dur="500"/>
                                        <p:tgtEl>
                                          <p:spTgt spid="2867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8675">
                                            <p:txEl>
                                              <p:pRg st="11" end="11"/>
                                            </p:txEl>
                                          </p:spTgt>
                                        </p:tgtEl>
                                        <p:attrNameLst>
                                          <p:attrName>style.visibility</p:attrName>
                                        </p:attrNameLst>
                                      </p:cBhvr>
                                      <p:to>
                                        <p:strVal val="visible"/>
                                      </p:to>
                                    </p:set>
                                    <p:animEffect transition="in" filter="fade">
                                      <p:cBhvr>
                                        <p:cTn id="28" dur="500"/>
                                        <p:tgtEl>
                                          <p:spTgt spid="2867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8675">
                                            <p:txEl>
                                              <p:pRg st="12" end="12"/>
                                            </p:txEl>
                                          </p:spTgt>
                                        </p:tgtEl>
                                        <p:attrNameLst>
                                          <p:attrName>style.visibility</p:attrName>
                                        </p:attrNameLst>
                                      </p:cBhvr>
                                      <p:to>
                                        <p:strVal val="visible"/>
                                      </p:to>
                                    </p:set>
                                    <p:animEffect transition="in" filter="fade">
                                      <p:cBhvr>
                                        <p:cTn id="31" dur="500"/>
                                        <p:tgtEl>
                                          <p:spTgt spid="2867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675">
                                            <p:txEl>
                                              <p:pRg st="13" end="13"/>
                                            </p:txEl>
                                          </p:spTgt>
                                        </p:tgtEl>
                                        <p:attrNameLst>
                                          <p:attrName>style.visibility</p:attrName>
                                        </p:attrNameLst>
                                      </p:cBhvr>
                                      <p:to>
                                        <p:strVal val="visible"/>
                                      </p:to>
                                    </p:set>
                                    <p:animEffect transition="in" filter="fade">
                                      <p:cBhvr>
                                        <p:cTn id="34" dur="500"/>
                                        <p:tgtEl>
                                          <p:spTgt spid="2867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675">
                                            <p:txEl>
                                              <p:pRg st="14" end="14"/>
                                            </p:txEl>
                                          </p:spTgt>
                                        </p:tgtEl>
                                        <p:attrNameLst>
                                          <p:attrName>style.visibility</p:attrName>
                                        </p:attrNameLst>
                                      </p:cBhvr>
                                      <p:to>
                                        <p:strVal val="visible"/>
                                      </p:to>
                                    </p:set>
                                    <p:animEffect transition="in" filter="fade">
                                      <p:cBhvr>
                                        <p:cTn id="37" dur="500"/>
                                        <p:tgtEl>
                                          <p:spTgt spid="2867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675">
                                            <p:txEl>
                                              <p:pRg st="15" end="15"/>
                                            </p:txEl>
                                          </p:spTgt>
                                        </p:tgtEl>
                                        <p:attrNameLst>
                                          <p:attrName>style.visibility</p:attrName>
                                        </p:attrNameLst>
                                      </p:cBhvr>
                                      <p:to>
                                        <p:strVal val="visible"/>
                                      </p:to>
                                    </p:set>
                                    <p:animEffect transition="in" filter="fade">
                                      <p:cBhvr>
                                        <p:cTn id="40" dur="500"/>
                                        <p:tgtEl>
                                          <p:spTgt spid="2867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675">
                                            <p:txEl>
                                              <p:pRg st="16" end="16"/>
                                            </p:txEl>
                                          </p:spTgt>
                                        </p:tgtEl>
                                        <p:attrNameLst>
                                          <p:attrName>style.visibility</p:attrName>
                                        </p:attrNameLst>
                                      </p:cBhvr>
                                      <p:to>
                                        <p:strVal val="visible"/>
                                      </p:to>
                                    </p:set>
                                    <p:animEffect transition="in" filter="fade">
                                      <p:cBhvr>
                                        <p:cTn id="43" dur="500"/>
                                        <p:tgtEl>
                                          <p:spTgt spid="28675">
                                            <p:txEl>
                                              <p:pRg st="16" end="1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8675">
                                            <p:txEl>
                                              <p:pRg st="17" end="17"/>
                                            </p:txEl>
                                          </p:spTgt>
                                        </p:tgtEl>
                                        <p:attrNameLst>
                                          <p:attrName>style.visibility</p:attrName>
                                        </p:attrNameLst>
                                      </p:cBhvr>
                                      <p:to>
                                        <p:strVal val="visible"/>
                                      </p:to>
                                    </p:set>
                                    <p:animEffect transition="in" filter="fade">
                                      <p:cBhvr>
                                        <p:cTn id="46" dur="500"/>
                                        <p:tgtEl>
                                          <p:spTgt spid="28675">
                                            <p:txEl>
                                              <p:pRg st="17" end="1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8675">
                                            <p:txEl>
                                              <p:pRg st="18" end="18"/>
                                            </p:txEl>
                                          </p:spTgt>
                                        </p:tgtEl>
                                        <p:attrNameLst>
                                          <p:attrName>style.visibility</p:attrName>
                                        </p:attrNameLst>
                                      </p:cBhvr>
                                      <p:to>
                                        <p:strVal val="visible"/>
                                      </p:to>
                                    </p:set>
                                    <p:animEffect transition="in" filter="fade">
                                      <p:cBhvr>
                                        <p:cTn id="49" dur="500"/>
                                        <p:tgtEl>
                                          <p:spTgt spid="28675">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8675">
                                            <p:txEl>
                                              <p:pRg st="19" end="19"/>
                                            </p:txEl>
                                          </p:spTgt>
                                        </p:tgtEl>
                                        <p:attrNameLst>
                                          <p:attrName>style.visibility</p:attrName>
                                        </p:attrNameLst>
                                      </p:cBhvr>
                                      <p:to>
                                        <p:strVal val="visible"/>
                                      </p:to>
                                    </p:set>
                                    <p:animEffect transition="in" filter="fade">
                                      <p:cBhvr>
                                        <p:cTn id="52" dur="500"/>
                                        <p:tgtEl>
                                          <p:spTgt spid="28675">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8675">
                                            <p:txEl>
                                              <p:pRg st="20" end="20"/>
                                            </p:txEl>
                                          </p:spTgt>
                                        </p:tgtEl>
                                        <p:attrNameLst>
                                          <p:attrName>style.visibility</p:attrName>
                                        </p:attrNameLst>
                                      </p:cBhvr>
                                      <p:to>
                                        <p:strVal val="visible"/>
                                      </p:to>
                                    </p:set>
                                    <p:animEffect transition="in" filter="fade">
                                      <p:cBhvr>
                                        <p:cTn id="55" dur="500"/>
                                        <p:tgtEl>
                                          <p:spTgt spid="28675">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8675">
                                            <p:txEl>
                                              <p:pRg st="21" end="21"/>
                                            </p:txEl>
                                          </p:spTgt>
                                        </p:tgtEl>
                                        <p:attrNameLst>
                                          <p:attrName>style.visibility</p:attrName>
                                        </p:attrNameLst>
                                      </p:cBhvr>
                                      <p:to>
                                        <p:strVal val="visible"/>
                                      </p:to>
                                    </p:set>
                                    <p:animEffect transition="in" filter="fade">
                                      <p:cBhvr>
                                        <p:cTn id="58" dur="500"/>
                                        <p:tgtEl>
                                          <p:spTgt spid="28675">
                                            <p:txEl>
                                              <p:pRg st="21" end="21"/>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Autofit/>
          </a:bodyPr>
          <a:lstStyle/>
          <a:p>
            <a:pPr>
              <a:lnSpc>
                <a:spcPct val="80000"/>
              </a:lnSpc>
              <a:defRPr/>
            </a:pPr>
            <a:r>
              <a:rPr lang="en-US" sz="2800" dirty="0" smtClean="0"/>
              <a:t>What makes up a module</a:t>
            </a:r>
          </a:p>
          <a:p>
            <a:pPr lvl="1"/>
            <a:r>
              <a:rPr lang="en-US" sz="2400" dirty="0" smtClean="0"/>
              <a:t> 1</a:t>
            </a:r>
            <a:r>
              <a:rPr lang="en-US" sz="2400" dirty="0"/>
              <a:t>. </a:t>
            </a:r>
            <a:r>
              <a:rPr lang="en-US" sz="2400" b="1" dirty="0"/>
              <a:t>Module Name </a:t>
            </a:r>
            <a:r>
              <a:rPr lang="en-US" sz="2400" dirty="0"/>
              <a:t>– The name of the Module. </a:t>
            </a:r>
          </a:p>
          <a:p>
            <a:pPr lvl="1"/>
            <a:r>
              <a:rPr lang="en-US" sz="2400" dirty="0" smtClean="0"/>
              <a:t> 2</a:t>
            </a:r>
            <a:r>
              <a:rPr lang="en-US" sz="2400" dirty="0"/>
              <a:t>. </a:t>
            </a:r>
            <a:r>
              <a:rPr lang="en-US" sz="2400" b="1" dirty="0"/>
              <a:t>Module Action </a:t>
            </a:r>
            <a:r>
              <a:rPr lang="en-US" sz="2400" dirty="0"/>
              <a:t>– The action to be performed against a CIS instance. </a:t>
            </a:r>
          </a:p>
          <a:p>
            <a:pPr lvl="1"/>
            <a:r>
              <a:rPr lang="en-US" sz="2400" dirty="0" smtClean="0"/>
              <a:t> 3</a:t>
            </a:r>
            <a:r>
              <a:rPr lang="en-US" sz="2400" dirty="0"/>
              <a:t>. </a:t>
            </a:r>
            <a:r>
              <a:rPr lang="en-US" sz="2400" b="1" dirty="0"/>
              <a:t>Module XML Property File </a:t>
            </a:r>
            <a:r>
              <a:rPr lang="en-US" sz="2400" dirty="0"/>
              <a:t>– The XML </a:t>
            </a:r>
            <a:r>
              <a:rPr lang="en-US" sz="2400" dirty="0" smtClean="0"/>
              <a:t>configuration file </a:t>
            </a:r>
            <a:r>
              <a:rPr lang="en-US" sz="2400" dirty="0"/>
              <a:t>located in </a:t>
            </a:r>
            <a:r>
              <a:rPr lang="en-US" sz="2000" dirty="0" smtClean="0"/>
              <a:t>PDTool62\resources\modules</a:t>
            </a:r>
            <a:r>
              <a:rPr lang="en-US" sz="2400" dirty="0" smtClean="0"/>
              <a:t> </a:t>
            </a:r>
            <a:endParaRPr lang="en-US" sz="2400" dirty="0"/>
          </a:p>
          <a:p>
            <a:pPr>
              <a:lnSpc>
                <a:spcPct val="80000"/>
              </a:lnSpc>
              <a:defRPr/>
            </a:pPr>
            <a:r>
              <a:rPr lang="en-US" sz="2800" dirty="0" smtClean="0"/>
              <a:t>Each Module has specific XML configuration</a:t>
            </a:r>
          </a:p>
          <a:p>
            <a:pPr lvl="1">
              <a:lnSpc>
                <a:spcPct val="80000"/>
              </a:lnSpc>
              <a:defRPr/>
            </a:pPr>
            <a:r>
              <a:rPr lang="en-US" sz="2400" dirty="0" smtClean="0"/>
              <a:t> Provides the details of what to configure on the target server</a:t>
            </a:r>
          </a:p>
          <a:p>
            <a:pPr lvl="1">
              <a:lnSpc>
                <a:spcPct val="80000"/>
              </a:lnSpc>
              <a:defRPr/>
            </a:pPr>
            <a:r>
              <a:rPr lang="en-US" sz="2400" dirty="0" smtClean="0"/>
              <a:t> Validated by PDToolModules.xsd</a:t>
            </a:r>
          </a:p>
          <a:p>
            <a:pPr lvl="1">
              <a:lnSpc>
                <a:spcPct val="80000"/>
              </a:lnSpc>
              <a:defRPr/>
            </a:pPr>
            <a:r>
              <a:rPr lang="en-US" sz="2400" dirty="0" smtClean="0"/>
              <a:t> Documented in </a:t>
            </a:r>
            <a:r>
              <a:rPr lang="en-US" sz="2400" dirty="0"/>
              <a:t>each module PDF and with </a:t>
            </a:r>
            <a:r>
              <a:rPr lang="en-US" sz="2400" dirty="0" smtClean="0"/>
              <a:t>PDToolModules.xsd.html found in /docs folder.</a:t>
            </a:r>
          </a:p>
          <a:p>
            <a:pPr>
              <a:lnSpc>
                <a:spcPct val="80000"/>
              </a:lnSpc>
              <a:defRPr/>
            </a:pPr>
            <a:r>
              <a:rPr lang="en-US" sz="2800" dirty="0" smtClean="0"/>
              <a:t>Unique entries</a:t>
            </a:r>
          </a:p>
          <a:p>
            <a:pPr lvl="1">
              <a:lnSpc>
                <a:spcPct val="80000"/>
              </a:lnSpc>
              <a:defRPr/>
            </a:pPr>
            <a:r>
              <a:rPr lang="en-US" sz="2400" dirty="0" smtClean="0"/>
              <a:t> Each module has a unique identifier.   </a:t>
            </a:r>
            <a:r>
              <a:rPr lang="en-US" sz="2400" dirty="0" smtClean="0">
                <a:solidFill>
                  <a:schemeClr val="accent6">
                    <a:lumMod val="60000"/>
                    <a:lumOff val="40000"/>
                  </a:schemeClr>
                </a:solidFill>
              </a:rPr>
              <a:t>&lt;</a:t>
            </a:r>
            <a:r>
              <a:rPr lang="en-US" sz="2400" dirty="0">
                <a:solidFill>
                  <a:schemeClr val="accent6">
                    <a:lumMod val="60000"/>
                    <a:lumOff val="40000"/>
                  </a:schemeClr>
                </a:solidFill>
              </a:rPr>
              <a:t>id&gt;ds1&lt;/id&gt;</a:t>
            </a:r>
            <a:endParaRPr lang="en-US" sz="2400" dirty="0" smtClean="0">
              <a:solidFill>
                <a:schemeClr val="accent6">
                  <a:lumMod val="60000"/>
                  <a:lumOff val="40000"/>
                </a:schemeClr>
              </a:solidFill>
            </a:endParaRPr>
          </a:p>
          <a:p>
            <a:pPr lvl="1">
              <a:lnSpc>
                <a:spcPct val="80000"/>
              </a:lnSpc>
              <a:defRPr/>
            </a:pPr>
            <a:r>
              <a:rPr lang="en-US" sz="2400" dirty="0" smtClean="0"/>
              <a:t> It can contain any unique string within the context of that module.xml file.</a:t>
            </a:r>
            <a:endParaRPr lang="en-US" sz="2000" dirty="0"/>
          </a:p>
          <a:p>
            <a:pPr lvl="2">
              <a:lnSpc>
                <a:spcPct val="80000"/>
              </a:lnSpc>
              <a:defRP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Module Configuration – Module.xml</a:t>
            </a:r>
          </a:p>
        </p:txBody>
      </p:sp>
    </p:spTree>
    <p:extLst>
      <p:ext uri="{BB962C8B-B14F-4D97-AF65-F5344CB8AC3E}">
        <p14:creationId xmlns:p14="http://schemas.microsoft.com/office/powerpoint/2010/main" val="1400875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5369939" cy="5562600"/>
          </a:xfrm>
          <a:prstGeom prst="rect">
            <a:avLst/>
          </a:prstGeom>
        </p:spPr>
        <p:txBody>
          <a:bodyPr>
            <a:normAutofit/>
          </a:bodyPr>
          <a:lstStyle/>
          <a:p>
            <a:pPr>
              <a:lnSpc>
                <a:spcPct val="80000"/>
              </a:lnSpc>
              <a:defRPr/>
            </a:pPr>
            <a:r>
              <a:rPr lang="en-US" sz="3200" dirty="0" smtClean="0"/>
              <a:t>Location: PDTool62/logs</a:t>
            </a:r>
          </a:p>
          <a:p>
            <a:pPr lvl="1"/>
            <a:r>
              <a:rPr lang="en-US" sz="2800" dirty="0"/>
              <a:t> </a:t>
            </a:r>
            <a:r>
              <a:rPr lang="en-US" sz="2800" dirty="0" smtClean="0"/>
              <a:t>app.log</a:t>
            </a:r>
          </a:p>
          <a:p>
            <a:pPr marL="1141412" lvl="2" indent="-457200">
              <a:buFont typeface="Arial" panose="020B0604020202020204" pitchFamily="34" charset="0"/>
              <a:buChar char="•"/>
            </a:pPr>
            <a:r>
              <a:rPr lang="en-US" sz="2600" dirty="0" smtClean="0"/>
              <a:t>provides </a:t>
            </a:r>
            <a:r>
              <a:rPr lang="en-US" sz="2600" dirty="0"/>
              <a:t>a rolling log of executions built on </a:t>
            </a:r>
            <a:r>
              <a:rPr lang="en-US" sz="2600" dirty="0" smtClean="0"/>
              <a:t>log4j</a:t>
            </a:r>
          </a:p>
          <a:p>
            <a:pPr lvl="1"/>
            <a:endParaRPr lang="en-US" sz="2800" dirty="0"/>
          </a:p>
          <a:p>
            <a:pPr lvl="1"/>
            <a:endParaRPr lang="en-US" sz="2800" dirty="0" smtClean="0"/>
          </a:p>
          <a:p>
            <a:pPr lvl="1"/>
            <a:endParaRPr lang="en-US" sz="2800" dirty="0" smtClean="0"/>
          </a:p>
          <a:p>
            <a:pPr lvl="1"/>
            <a:r>
              <a:rPr lang="en-US" sz="2800" dirty="0" smtClean="0"/>
              <a:t> summary.log</a:t>
            </a:r>
          </a:p>
          <a:p>
            <a:pPr marL="1141412" lvl="2" indent="-457200">
              <a:buFont typeface="Arial" panose="020B0604020202020204" pitchFamily="34" charset="0"/>
              <a:buChar char="•"/>
            </a:pPr>
            <a:r>
              <a:rPr lang="en-US" sz="2600" dirty="0" smtClean="0"/>
              <a:t>single </a:t>
            </a:r>
            <a:r>
              <a:rPr lang="en-US" sz="2600" dirty="0"/>
              <a:t>point-in-time execution summary </a:t>
            </a:r>
          </a:p>
          <a:p>
            <a:pPr lvl="2">
              <a:lnSpc>
                <a:spcPct val="80000"/>
              </a:lnSpc>
              <a:defRPr/>
            </a:pPr>
            <a:endParaRPr lang="en-US" sz="24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t>PDTool: Logs</a:t>
            </a:r>
            <a:endParaRPr lang="en-US" dirty="0" smtClean="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41" y="4506040"/>
            <a:ext cx="4837179" cy="205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741" y="1040523"/>
            <a:ext cx="4918869" cy="167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742" y="2881336"/>
            <a:ext cx="4918869" cy="123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4660" y="2881336"/>
            <a:ext cx="1347081"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End of Log</a:t>
            </a:r>
            <a:endParaRPr lang="en-US" b="1" dirty="0">
              <a:solidFill>
                <a:srgbClr val="000000"/>
              </a:solidFill>
            </a:endParaRPr>
          </a:p>
        </p:txBody>
      </p:sp>
      <p:sp>
        <p:nvSpPr>
          <p:cNvPr id="10" name="TextBox 9"/>
          <p:cNvSpPr txBox="1"/>
          <p:nvPr/>
        </p:nvSpPr>
        <p:spPr>
          <a:xfrm>
            <a:off x="5674660" y="1040523"/>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Beginning of Log</a:t>
            </a:r>
            <a:endParaRPr lang="en-US" b="1" dirty="0">
              <a:solidFill>
                <a:srgbClr val="000000"/>
              </a:solidFill>
            </a:endParaRPr>
          </a:p>
        </p:txBody>
      </p:sp>
      <p:sp>
        <p:nvSpPr>
          <p:cNvPr id="11" name="TextBox 10"/>
          <p:cNvSpPr txBox="1"/>
          <p:nvPr/>
        </p:nvSpPr>
        <p:spPr>
          <a:xfrm>
            <a:off x="5674660" y="4506040"/>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Summary Log</a:t>
            </a:r>
            <a:endParaRPr lang="en-US" b="1" dirty="0">
              <a:solidFill>
                <a:srgbClr val="000000"/>
              </a:solidFill>
            </a:endParaRPr>
          </a:p>
        </p:txBody>
      </p:sp>
    </p:spTree>
    <p:extLst>
      <p:ext uri="{BB962C8B-B14F-4D97-AF65-F5344CB8AC3E}">
        <p14:creationId xmlns:p14="http://schemas.microsoft.com/office/powerpoint/2010/main" val="3326180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Advanced</a:t>
            </a:r>
            <a:endParaRPr lang="en-US" sz="4800" dirty="0"/>
          </a:p>
        </p:txBody>
      </p:sp>
    </p:spTree>
    <p:extLst>
      <p:ext uri="{BB962C8B-B14F-4D97-AF65-F5344CB8AC3E}">
        <p14:creationId xmlns:p14="http://schemas.microsoft.com/office/powerpoint/2010/main" val="109069950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Deployment  Architecture</a:t>
            </a: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7" y="1085654"/>
            <a:ext cx="117803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03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a:bodyPr>
          <a:lstStyle/>
          <a:p>
            <a:r>
              <a:rPr lang="en-US" sz="3200" dirty="0" smtClean="0"/>
              <a:t>Dynamic Strategy (use variables)</a:t>
            </a:r>
          </a:p>
          <a:p>
            <a:pPr lvl="1"/>
            <a:r>
              <a:rPr lang="en-US" sz="2400" dirty="0" smtClean="0"/>
              <a:t> Use variables to specify environment differences or refer to environments.</a:t>
            </a:r>
          </a:p>
          <a:p>
            <a:pPr lvl="1"/>
            <a:r>
              <a:rPr lang="en-US" sz="2400" dirty="0"/>
              <a:t> </a:t>
            </a:r>
            <a:r>
              <a:rPr lang="en-US" sz="2400" dirty="0" smtClean="0"/>
              <a:t>Variables are acquired from</a:t>
            </a:r>
          </a:p>
          <a:p>
            <a:pPr marL="1027112" lvl="2" indent="-342900">
              <a:buFont typeface="Arial" panose="020B0604020202020204" pitchFamily="34" charset="0"/>
              <a:buChar char="•"/>
            </a:pPr>
            <a:r>
              <a:rPr lang="en-US" sz="2200" dirty="0" smtClean="0"/>
              <a:t>System “OS Environment” – set by batch or shell script, setVars.bat, setMyVars.bat</a:t>
            </a:r>
          </a:p>
          <a:p>
            <a:pPr marL="1027112" lvl="2" indent="-342900">
              <a:buFont typeface="Arial" panose="020B0604020202020204" pitchFamily="34" charset="0"/>
              <a:buChar char="•"/>
            </a:pPr>
            <a:r>
              <a:rPr lang="en-US" sz="2200" dirty="0" smtClean="0"/>
              <a:t>Java JVM Environment – set by </a:t>
            </a:r>
            <a:r>
              <a:rPr lang="en-US" sz="2200" dirty="0"/>
              <a:t>-</a:t>
            </a:r>
            <a:r>
              <a:rPr lang="en-US" sz="2200" dirty="0" smtClean="0"/>
              <a:t>DVAR=value upon execution of java.exe</a:t>
            </a:r>
          </a:p>
          <a:p>
            <a:pPr marL="1027112" lvl="2" indent="-342900">
              <a:buFont typeface="Arial" panose="020B0604020202020204" pitchFamily="34" charset="0"/>
              <a:buChar char="•"/>
            </a:pPr>
            <a:r>
              <a:rPr lang="en-US" sz="2200" dirty="0" smtClean="0"/>
              <a:t>Configuration Property File – specified by -</a:t>
            </a:r>
            <a:r>
              <a:rPr lang="en-US" sz="2200" dirty="0" err="1" smtClean="0"/>
              <a:t>config</a:t>
            </a:r>
            <a:r>
              <a:rPr lang="en-US" sz="2200" dirty="0" smtClean="0"/>
              <a:t> or the default “</a:t>
            </a:r>
            <a:r>
              <a:rPr lang="en-US" sz="2200" dirty="0" err="1" smtClean="0"/>
              <a:t>deploy.properties</a:t>
            </a:r>
            <a:r>
              <a:rPr lang="en-US" sz="2200" dirty="0" smtClean="0"/>
              <a:t>”.</a:t>
            </a:r>
          </a:p>
          <a:p>
            <a:pPr lvl="1"/>
            <a:r>
              <a:rPr lang="en-US" sz="2400" dirty="0"/>
              <a:t> </a:t>
            </a:r>
            <a:r>
              <a:rPr lang="en-US" sz="2400" dirty="0" smtClean="0"/>
              <a:t>Variables can be used in configuration property files, plan files and module files</a:t>
            </a:r>
          </a:p>
          <a:p>
            <a:pPr lvl="1"/>
            <a:r>
              <a:rPr lang="en-US" sz="2400" dirty="0"/>
              <a:t> </a:t>
            </a:r>
            <a:r>
              <a:rPr lang="en-US" sz="2400" dirty="0" smtClean="0"/>
              <a:t>Property order of precedence can be altered on how variables are retrieved</a:t>
            </a:r>
          </a:p>
          <a:p>
            <a:pPr marL="1027112" lvl="2" indent="-342900">
              <a:buFont typeface="Arial" panose="020B0604020202020204" pitchFamily="34" charset="0"/>
              <a:buChar char="•"/>
            </a:pPr>
            <a:r>
              <a:rPr lang="en-US" sz="2200" dirty="0" smtClean="0"/>
              <a:t>Default: JVM   PROPERTY_FILE   SYSTEM</a:t>
            </a:r>
          </a:p>
          <a:p>
            <a:pPr marL="1027112" lvl="2" indent="-342900">
              <a:buFont typeface="Arial" panose="020B0604020202020204" pitchFamily="34" charset="0"/>
              <a:buChar char="•"/>
            </a:pPr>
            <a:r>
              <a:rPr lang="en-US" sz="2200" dirty="0" smtClean="0"/>
              <a:t>Snapshot of default configuration property file – “</a:t>
            </a:r>
            <a:r>
              <a:rPr lang="en-US" sz="2200" dirty="0" err="1" smtClean="0"/>
              <a:t>deploy.properties</a:t>
            </a:r>
            <a:r>
              <a:rPr lang="en-US" sz="2200" dirty="0" smtClean="0"/>
              <a:t>” </a:t>
            </a: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73" y="5533010"/>
            <a:ext cx="7952114" cy="10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619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fontScale="55000" lnSpcReduction="20000"/>
          </a:bodyPr>
          <a:lstStyle/>
          <a:p>
            <a:r>
              <a:rPr lang="en-US" sz="4400" dirty="0" smtClean="0"/>
              <a:t>Parameterized deployment plan file line</a:t>
            </a:r>
          </a:p>
          <a:p>
            <a:pPr marL="569912" indent="-34290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a:t>
            </a:r>
            <a:r>
              <a:rPr lang="en-US" sz="2400" dirty="0">
                <a:solidFill>
                  <a:srgbClr val="FFFF99"/>
                </a:solidFill>
              </a:rPr>
              <a:t>$SERVERID  “ds1, ds2“ "$MODULE_HOME/DataSourceModule_$ENVIRONMENT.xml" "$</a:t>
            </a:r>
            <a:r>
              <a:rPr lang="en-US" sz="2400" dirty="0" smtClean="0">
                <a:solidFill>
                  <a:srgbClr val="FFFF99"/>
                </a:solidFill>
              </a:rPr>
              <a:t>MODULE_HOME/servers.xml”</a:t>
            </a:r>
          </a:p>
          <a:p>
            <a:pPr lvl="1"/>
            <a:endParaRPr lang="en-US" sz="2800" dirty="0">
              <a:solidFill>
                <a:srgbClr val="FFFF99"/>
              </a:solidFill>
            </a:endParaRPr>
          </a:p>
          <a:p>
            <a:pPr lvl="1"/>
            <a:endParaRPr lang="en-US" sz="2600" dirty="0" smtClean="0"/>
          </a:p>
          <a:p>
            <a:pPr lvl="1"/>
            <a:endParaRPr lang="en-US" sz="2600" dirty="0"/>
          </a:p>
          <a:p>
            <a:pPr lvl="1"/>
            <a:endParaRPr lang="en-US" sz="2600" dirty="0" smtClean="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r>
              <a:rPr lang="en-US" sz="4400" dirty="0" smtClean="0"/>
              <a:t>Resolved deployment plan file line</a:t>
            </a:r>
          </a:p>
          <a:p>
            <a:pPr marL="690562" lvl="1" indent="-28575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localhost9420http “</a:t>
            </a:r>
            <a:r>
              <a:rPr lang="en-US" sz="2400" dirty="0">
                <a:solidFill>
                  <a:srgbClr val="FFFF99"/>
                </a:solidFill>
              </a:rPr>
              <a:t>ds1, ds2“ </a:t>
            </a:r>
            <a:r>
              <a:rPr lang="en-US" sz="2400" dirty="0" smtClean="0">
                <a:solidFill>
                  <a:srgbClr val="FFFF99"/>
                </a:solidFill>
              </a:rPr>
              <a:t>“P:/resources/modules/DataSourceModule_UAT.xml</a:t>
            </a:r>
            <a:r>
              <a:rPr lang="en-US" sz="2400" dirty="0">
                <a:solidFill>
                  <a:srgbClr val="FFFF99"/>
                </a:solidFill>
              </a:rPr>
              <a:t>" </a:t>
            </a:r>
            <a:r>
              <a:rPr lang="en-US" sz="2400" dirty="0" smtClean="0">
                <a:solidFill>
                  <a:srgbClr val="FFFF99"/>
                </a:solidFill>
              </a:rPr>
              <a:t>“P:/resources/modules/servers.xml “</a:t>
            </a:r>
            <a:endParaRPr lang="en-US" sz="2400" dirty="0">
              <a:solidFill>
                <a:srgbClr val="FFFF99"/>
              </a:solidFill>
            </a:endParaRP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 (cont.)</a:t>
            </a:r>
          </a:p>
        </p:txBody>
      </p:sp>
      <p:grpSp>
        <p:nvGrpSpPr>
          <p:cNvPr id="13" name="Group 12"/>
          <p:cNvGrpSpPr/>
          <p:nvPr/>
        </p:nvGrpSpPr>
        <p:grpSpPr>
          <a:xfrm>
            <a:off x="3621613" y="2282500"/>
            <a:ext cx="5448300" cy="2193580"/>
            <a:chOff x="793571" y="3898822"/>
            <a:chExt cx="5448300" cy="2193580"/>
          </a:xfrm>
        </p:grpSpPr>
        <p:pic>
          <p:nvPicPr>
            <p:cNvPr id="51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71" y="4652885"/>
              <a:ext cx="5448300" cy="104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71" y="3898822"/>
              <a:ext cx="5448300" cy="75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71" y="5727277"/>
              <a:ext cx="54483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33" y="4523843"/>
            <a:ext cx="4062412" cy="111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Group 37"/>
          <p:cNvGrpSpPr/>
          <p:nvPr/>
        </p:nvGrpSpPr>
        <p:grpSpPr>
          <a:xfrm>
            <a:off x="3836681" y="4476080"/>
            <a:ext cx="2273834" cy="1010314"/>
            <a:chOff x="3836681" y="4476080"/>
            <a:chExt cx="2273834" cy="1010314"/>
          </a:xfrm>
        </p:grpSpPr>
        <p:cxnSp>
          <p:nvCxnSpPr>
            <p:cNvPr id="10" name="Straight Arrow Connector 9"/>
            <p:cNvCxnSpPr>
              <a:endCxn id="31" idx="1"/>
            </p:cNvCxnSpPr>
            <p:nvPr/>
          </p:nvCxnSpPr>
          <p:spPr>
            <a:xfrm flipV="1">
              <a:off x="3836681" y="5234150"/>
              <a:ext cx="661204" cy="2522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7885" y="5080261"/>
              <a:ext cx="1612630" cy="307777"/>
            </a:xfrm>
            <a:prstGeom prst="rect">
              <a:avLst/>
            </a:prstGeom>
            <a:solidFill>
              <a:schemeClr val="bg1"/>
            </a:solidFill>
            <a:ln>
              <a:solidFill>
                <a:schemeClr val="tx1"/>
              </a:solidFill>
            </a:ln>
          </p:spPr>
          <p:txBody>
            <a:bodyPr wrap="square" rtlCol="0">
              <a:spAutoFit/>
            </a:bodyPr>
            <a:lstStyle/>
            <a:p>
              <a:r>
                <a:rPr lang="en-US" sz="1400" dirty="0" smtClean="0"/>
                <a:t>Resolves to: P:</a:t>
              </a:r>
              <a:endParaRPr lang="en-US" sz="1400" dirty="0"/>
            </a:p>
          </p:txBody>
        </p:sp>
        <p:cxnSp>
          <p:nvCxnSpPr>
            <p:cNvPr id="5" name="Straight Arrow Connector 4"/>
            <p:cNvCxnSpPr/>
            <p:nvPr/>
          </p:nvCxnSpPr>
          <p:spPr>
            <a:xfrm flipV="1">
              <a:off x="5344990" y="4476080"/>
              <a:ext cx="0" cy="6041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20412" y="1762814"/>
            <a:ext cx="3506771" cy="1139274"/>
            <a:chOff x="5420412" y="1762814"/>
            <a:chExt cx="3506771" cy="1139274"/>
          </a:xfrm>
        </p:grpSpPr>
        <p:cxnSp>
          <p:nvCxnSpPr>
            <p:cNvPr id="50" name="Straight Arrow Connector 49"/>
            <p:cNvCxnSpPr/>
            <p:nvPr/>
          </p:nvCxnSpPr>
          <p:spPr>
            <a:xfrm flipV="1">
              <a:off x="5524107" y="1762814"/>
              <a:ext cx="2488677" cy="11392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20412" y="1899069"/>
              <a:ext cx="3506771" cy="307777"/>
            </a:xfrm>
            <a:prstGeom prst="rect">
              <a:avLst/>
            </a:prstGeom>
            <a:solidFill>
              <a:schemeClr val="bg1"/>
            </a:solidFill>
            <a:ln>
              <a:solidFill>
                <a:schemeClr val="tx1"/>
              </a:solidFill>
            </a:ln>
          </p:spPr>
          <p:txBody>
            <a:bodyPr wrap="square" rtlCol="0">
              <a:spAutoFit/>
            </a:bodyPr>
            <a:lstStyle/>
            <a:p>
              <a:r>
                <a:rPr lang="en-US" sz="1400" dirty="0" smtClean="0"/>
                <a:t>Resolves to: DataSourceModule_UAT.xml</a:t>
              </a:r>
              <a:endParaRPr lang="en-US" sz="1400" dirty="0"/>
            </a:p>
          </p:txBody>
        </p:sp>
      </p:grpSp>
      <p:grpSp>
        <p:nvGrpSpPr>
          <p:cNvPr id="42" name="Group 41"/>
          <p:cNvGrpSpPr/>
          <p:nvPr/>
        </p:nvGrpSpPr>
        <p:grpSpPr>
          <a:xfrm>
            <a:off x="314975" y="1762812"/>
            <a:ext cx="4370740" cy="2245770"/>
            <a:chOff x="314975" y="1762812"/>
            <a:chExt cx="4370740" cy="2245770"/>
          </a:xfrm>
        </p:grpSpPr>
        <p:sp>
          <p:nvSpPr>
            <p:cNvPr id="35" name="TextBox 34"/>
            <p:cNvSpPr txBox="1"/>
            <p:nvPr/>
          </p:nvSpPr>
          <p:spPr>
            <a:xfrm>
              <a:off x="314975" y="2795077"/>
              <a:ext cx="2758163" cy="1169551"/>
            </a:xfrm>
            <a:prstGeom prst="rect">
              <a:avLst/>
            </a:prstGeom>
            <a:solidFill>
              <a:schemeClr val="bg1"/>
            </a:solidFill>
            <a:ln>
              <a:solidFill>
                <a:schemeClr val="tx1"/>
              </a:solidFill>
            </a:ln>
          </p:spPr>
          <p:txBody>
            <a:bodyPr wrap="square" rtlCol="0">
              <a:spAutoFit/>
            </a:bodyPr>
            <a:lstStyle/>
            <a:p>
              <a:pPr indent="-506413"/>
              <a:r>
                <a:rPr lang="en-US" sz="1400" dirty="0">
                  <a:solidFill>
                    <a:srgbClr val="000000"/>
                  </a:solidFill>
                </a:rPr>
                <a:t>$SERVERID provides a pointer to the CIS server connection set by an environment-specific configuration property </a:t>
              </a:r>
              <a:r>
                <a:rPr lang="en-US" sz="1400" dirty="0" smtClean="0">
                  <a:solidFill>
                    <a:srgbClr val="000000"/>
                  </a:solidFill>
                </a:rPr>
                <a:t>file “</a:t>
              </a:r>
              <a:r>
                <a:rPr lang="en-US" sz="1400" dirty="0" err="1" smtClean="0">
                  <a:solidFill>
                    <a:srgbClr val="000000"/>
                  </a:solidFill>
                </a:rPr>
                <a:t>deploy.properties</a:t>
              </a:r>
              <a:r>
                <a:rPr lang="en-US" sz="1400" dirty="0" smtClean="0">
                  <a:solidFill>
                    <a:srgbClr val="000000"/>
                  </a:solidFill>
                </a:rPr>
                <a:t>”</a:t>
              </a:r>
              <a:endParaRPr lang="en-US" sz="1400" dirty="0">
                <a:solidFill>
                  <a:srgbClr val="000000"/>
                </a:solidFill>
              </a:endParaRPr>
            </a:p>
          </p:txBody>
        </p:sp>
        <p:grpSp>
          <p:nvGrpSpPr>
            <p:cNvPr id="39" name="Group 38"/>
            <p:cNvGrpSpPr/>
            <p:nvPr/>
          </p:nvGrpSpPr>
          <p:grpSpPr>
            <a:xfrm>
              <a:off x="1898906" y="1762812"/>
              <a:ext cx="2786809" cy="2245770"/>
              <a:chOff x="1898906" y="1762812"/>
              <a:chExt cx="2786809" cy="2245770"/>
            </a:xfrm>
          </p:grpSpPr>
          <p:cxnSp>
            <p:nvCxnSpPr>
              <p:cNvPr id="7" name="Straight Arrow Connector 6"/>
              <p:cNvCxnSpPr/>
              <p:nvPr/>
            </p:nvCxnSpPr>
            <p:spPr>
              <a:xfrm flipH="1" flipV="1">
                <a:off x="2828041" y="1762812"/>
                <a:ext cx="1423448" cy="22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98906" y="1939405"/>
                <a:ext cx="2786809" cy="307777"/>
              </a:xfrm>
              <a:prstGeom prst="rect">
                <a:avLst/>
              </a:prstGeom>
              <a:solidFill>
                <a:schemeClr val="bg1"/>
              </a:solidFill>
              <a:ln>
                <a:solidFill>
                  <a:schemeClr val="tx1"/>
                </a:solidFill>
              </a:ln>
            </p:spPr>
            <p:txBody>
              <a:bodyPr wrap="square" rtlCol="0">
                <a:spAutoFit/>
              </a:bodyPr>
              <a:lstStyle/>
              <a:p>
                <a:r>
                  <a:rPr lang="en-US" sz="1400" dirty="0" smtClean="0"/>
                  <a:t>Resolves to: localhost9420http</a:t>
                </a:r>
                <a:endParaRPr lang="en-US" sz="1400" dirty="0"/>
              </a:p>
            </p:txBody>
          </p:sp>
        </p:grpSp>
      </p:grpSp>
      <p:grpSp>
        <p:nvGrpSpPr>
          <p:cNvPr id="41" name="Group 40"/>
          <p:cNvGrpSpPr/>
          <p:nvPr/>
        </p:nvGrpSpPr>
        <p:grpSpPr>
          <a:xfrm>
            <a:off x="5043340" y="1772240"/>
            <a:ext cx="6326956" cy="2521278"/>
            <a:chOff x="5043340" y="1772240"/>
            <a:chExt cx="6326956" cy="2521278"/>
          </a:xfrm>
        </p:grpSpPr>
        <p:grpSp>
          <p:nvGrpSpPr>
            <p:cNvPr id="28688" name="Group 28687"/>
            <p:cNvGrpSpPr/>
            <p:nvPr/>
          </p:nvGrpSpPr>
          <p:grpSpPr>
            <a:xfrm>
              <a:off x="5043340" y="1772240"/>
              <a:ext cx="4675695" cy="2521278"/>
              <a:chOff x="5137608" y="1772240"/>
              <a:chExt cx="4506013" cy="2417580"/>
            </a:xfrm>
          </p:grpSpPr>
          <p:cxnSp>
            <p:nvCxnSpPr>
              <p:cNvPr id="12" name="Straight Arrow Connector 11"/>
              <p:cNvCxnSpPr/>
              <p:nvPr/>
            </p:nvCxnSpPr>
            <p:spPr>
              <a:xfrm flipV="1">
                <a:off x="5137608" y="3827342"/>
                <a:ext cx="4506013" cy="3624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549353" y="1772240"/>
                <a:ext cx="94268" cy="20645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9184577" y="2640478"/>
              <a:ext cx="2185719" cy="523220"/>
            </a:xfrm>
            <a:prstGeom prst="rect">
              <a:avLst/>
            </a:prstGeom>
            <a:solidFill>
              <a:schemeClr val="bg1"/>
            </a:solidFill>
            <a:ln>
              <a:solidFill>
                <a:schemeClr val="tx1"/>
              </a:solidFill>
            </a:ln>
          </p:spPr>
          <p:txBody>
            <a:bodyPr wrap="square" rtlCol="0">
              <a:spAutoFit/>
            </a:bodyPr>
            <a:lstStyle/>
            <a:p>
              <a:r>
                <a:rPr lang="en-US" sz="1400" dirty="0" smtClean="0"/>
                <a:t>Resolves to: P:/resources/modules</a:t>
              </a:r>
              <a:endParaRPr lang="en-US" sz="1400" dirty="0"/>
            </a:p>
          </p:txBody>
        </p:sp>
      </p:grpSp>
      <p:cxnSp>
        <p:nvCxnSpPr>
          <p:cNvPr id="28696" name="Straight Arrow Connector 28695"/>
          <p:cNvCxnSpPr/>
          <p:nvPr/>
        </p:nvCxnSpPr>
        <p:spPr>
          <a:xfrm>
            <a:off x="3073138" y="2247182"/>
            <a:ext cx="292231" cy="3955655"/>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98" name="Straight Arrow Connector 28697"/>
          <p:cNvCxnSpPr/>
          <p:nvPr/>
        </p:nvCxnSpPr>
        <p:spPr>
          <a:xfrm flipH="1">
            <a:off x="5646656" y="3163698"/>
            <a:ext cx="428919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700" name="Straight Arrow Connector 28699"/>
          <p:cNvCxnSpPr/>
          <p:nvPr/>
        </p:nvCxnSpPr>
        <p:spPr>
          <a:xfrm flipH="1">
            <a:off x="7824247" y="2206846"/>
            <a:ext cx="716438" cy="3882869"/>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854735" y="3163698"/>
            <a:ext cx="8111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up)">
                                      <p:cBhvr>
                                        <p:cTn id="27" dur="500"/>
                                        <p:tgtEl>
                                          <p:spTgt spid="28696"/>
                                        </p:tgtEl>
                                      </p:cBhvr>
                                    </p:animEffect>
                                  </p:childTnLst>
                                </p:cTn>
                              </p:par>
                              <p:par>
                                <p:cTn id="28" presetID="22" presetClass="entr" presetSubtype="1" fill="hold" nodeType="withEffect">
                                  <p:stCondLst>
                                    <p:cond delay="0"/>
                                  </p:stCondLst>
                                  <p:childTnLst>
                                    <p:set>
                                      <p:cBhvr>
                                        <p:cTn id="29" dur="1" fill="hold">
                                          <p:stCondLst>
                                            <p:cond delay="0"/>
                                          </p:stCondLst>
                                        </p:cTn>
                                        <p:tgtEl>
                                          <p:spTgt spid="28698"/>
                                        </p:tgtEl>
                                        <p:attrNameLst>
                                          <p:attrName>style.visibility</p:attrName>
                                        </p:attrNameLst>
                                      </p:cBhvr>
                                      <p:to>
                                        <p:strVal val="visible"/>
                                      </p:to>
                                    </p:set>
                                    <p:animEffect transition="in" filter="wipe(up)">
                                      <p:cBhvr>
                                        <p:cTn id="30" dur="500"/>
                                        <p:tgtEl>
                                          <p:spTgt spid="28698"/>
                                        </p:tgtEl>
                                      </p:cBhvr>
                                    </p:animEffect>
                                  </p:childTnLst>
                                </p:cTn>
                              </p:par>
                              <p:par>
                                <p:cTn id="31" presetID="22" presetClass="entr" presetSubtype="1" fill="hold" nodeType="with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wipe(up)">
                                      <p:cBhvr>
                                        <p:cTn id="33" dur="500"/>
                                        <p:tgtEl>
                                          <p:spTgt spid="28700"/>
                                        </p:tgtEl>
                                      </p:cBhvr>
                                    </p:animEffect>
                                  </p:childTnLst>
                                </p:cTn>
                              </p:par>
                              <p:par>
                                <p:cTn id="34" presetID="22" presetClass="entr" presetSubtype="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up)">
                                      <p:cBhvr>
                                        <p:cTn id="36" dur="500"/>
                                        <p:tgtEl>
                                          <p:spTgt spid="8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8675">
                                            <p:txEl>
                                              <p:pRg st="17" end="17"/>
                                            </p:txEl>
                                          </p:spTgt>
                                        </p:tgtEl>
                                        <p:attrNameLst>
                                          <p:attrName>style.visibility</p:attrName>
                                        </p:attrNameLst>
                                      </p:cBhvr>
                                      <p:to>
                                        <p:strVal val="visible"/>
                                      </p:to>
                                    </p:set>
                                    <p:animEffect transition="in" filter="wipe(up)">
                                      <p:cBhvr>
                                        <p:cTn id="40" dur="500"/>
                                        <p:tgtEl>
                                          <p:spTgt spid="28675">
                                            <p:txEl>
                                              <p:pRg st="17" end="17"/>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8675">
                                            <p:txEl>
                                              <p:pRg st="18" end="18"/>
                                            </p:txEl>
                                          </p:spTgt>
                                        </p:tgtEl>
                                        <p:attrNameLst>
                                          <p:attrName>style.visibility</p:attrName>
                                        </p:attrNameLst>
                                      </p:cBhvr>
                                      <p:to>
                                        <p:strVal val="visible"/>
                                      </p:to>
                                    </p:set>
                                    <p:animEffect transition="in" filter="wipe(up)">
                                      <p:cBhvr>
                                        <p:cTn id="43" dur="500"/>
                                        <p:tgtEl>
                                          <p:spTgt spid="286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7577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52893598"/>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Extra slides</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4158933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PDTool 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329207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PDTool Configuration Process</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382281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dirty="0" smtClean="0">
                <a:ea typeface="ＭＳ Ｐゴシック" pitchFamily="34" charset="-128"/>
              </a:rPr>
              <a:t>PD Tool VCS Configuration Process</a:t>
            </a:r>
          </a:p>
        </p:txBody>
      </p:sp>
      <p:sp>
        <p:nvSpPr>
          <p:cNvPr id="25603" name="Rectangle 3"/>
          <p:cNvSpPr>
            <a:spLocks noGrp="1"/>
          </p:cNvSpPr>
          <p:nvPr>
            <p:ph type="body" idx="4294967295"/>
          </p:nvPr>
        </p:nvSpPr>
        <p:spPr>
          <a:xfrm>
            <a:off x="609441" y="1066801"/>
            <a:ext cx="11376237" cy="5059363"/>
          </a:xfrm>
          <a:prstGeom prst="rect">
            <a:avLst/>
          </a:prstGeom>
        </p:spPr>
        <p:txBody>
          <a:bodyPr/>
          <a:lstStyle/>
          <a:p>
            <a:pPr marL="0" indent="0">
              <a:buFont typeface="Wingdings" pitchFamily="2" charset="2"/>
              <a:buNone/>
            </a:pPr>
            <a:r>
              <a:rPr lang="en-US" dirty="0" smtClean="0">
                <a:ea typeface="ＭＳ Ｐゴシック" pitchFamily="34" charset="-128"/>
              </a:rPr>
              <a:t> </a:t>
            </a:r>
          </a:p>
        </p:txBody>
      </p:sp>
      <p:grpSp>
        <p:nvGrpSpPr>
          <p:cNvPr id="14" name="Group 13"/>
          <p:cNvGrpSpPr/>
          <p:nvPr/>
        </p:nvGrpSpPr>
        <p:grpSpPr>
          <a:xfrm>
            <a:off x="3062020" y="776288"/>
            <a:ext cx="9025232" cy="6081712"/>
            <a:chOff x="2297113" y="776288"/>
            <a:chExt cx="6770687" cy="6081712"/>
          </a:xfrm>
        </p:grpSpPr>
        <p:cxnSp>
          <p:nvCxnSpPr>
            <p:cNvPr id="25612" name="Straight Arrow Connector 11"/>
            <p:cNvCxnSpPr>
              <a:cxnSpLocks noChangeShapeType="1"/>
            </p:cNvCxnSpPr>
            <p:nvPr/>
          </p:nvCxnSpPr>
          <p:spPr bwMode="auto">
            <a:xfrm>
              <a:off x="8153400" y="4027488"/>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25621" name="TextBox 23"/>
            <p:cNvSpPr txBox="1">
              <a:spLocks noChangeArrowheads="1"/>
            </p:cNvSpPr>
            <p:nvPr/>
          </p:nvSpPr>
          <p:spPr bwMode="auto">
            <a:xfrm>
              <a:off x="6313488" y="5178425"/>
              <a:ext cx="2297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dirty="0">
                  <a:latin typeface="Calibri" pitchFamily="34" charset="0"/>
                  <a:cs typeface="Calibri" pitchFamily="34" charset="0"/>
                </a:rPr>
                <a:t>Repeat for different deployment scenarios</a:t>
              </a:r>
            </a:p>
          </p:txBody>
        </p:sp>
        <p:sp>
          <p:nvSpPr>
            <p:cNvPr id="4" name="TextBox 3"/>
            <p:cNvSpPr txBox="1"/>
            <p:nvPr/>
          </p:nvSpPr>
          <p:spPr>
            <a:xfrm>
              <a:off x="3276600" y="776288"/>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Prepare VCS </a:t>
              </a:r>
              <a:r>
                <a:rPr lang="en-US" sz="1600" dirty="0" smtClean="0">
                  <a:solidFill>
                    <a:schemeClr val="tx1"/>
                  </a:solidFill>
                  <a:latin typeface="Calibri" pitchFamily="34" charset="0"/>
                  <a:cs typeface="Calibri" pitchFamily="34" charset="0"/>
                </a:rPr>
                <a:t>Repository (admin)</a:t>
              </a:r>
              <a:endParaRPr lang="en-US" sz="1600" dirty="0">
                <a:solidFill>
                  <a:schemeClr val="tx1"/>
                </a:solidFill>
                <a:latin typeface="Calibri" pitchFamily="34" charset="0"/>
                <a:cs typeface="Calibri" pitchFamily="34" charset="0"/>
              </a:endParaRPr>
            </a:p>
          </p:txBody>
        </p:sp>
        <p:sp>
          <p:nvSpPr>
            <p:cNvPr id="5" name="TextBox 4"/>
            <p:cNvSpPr txBox="1"/>
            <p:nvPr/>
          </p:nvSpPr>
          <p:spPr>
            <a:xfrm>
              <a:off x="3276600" y="1558925"/>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Install </a:t>
              </a:r>
            </a:p>
            <a:p>
              <a:pPr algn="ctr">
                <a:defRPr/>
              </a:pPr>
              <a:r>
                <a:rPr lang="en-US" sz="1600" dirty="0">
                  <a:solidFill>
                    <a:schemeClr val="tx1"/>
                  </a:solidFill>
                  <a:latin typeface="Calibri" pitchFamily="34" charset="0"/>
                  <a:cs typeface="Calibri" pitchFamily="34" charset="0"/>
                </a:rPr>
                <a:t>PD Tool</a:t>
              </a:r>
            </a:p>
          </p:txBody>
        </p:sp>
        <p:sp>
          <p:nvSpPr>
            <p:cNvPr id="6" name="TextBox 5"/>
            <p:cNvSpPr txBox="1"/>
            <p:nvPr/>
          </p:nvSpPr>
          <p:spPr>
            <a:xfrm>
              <a:off x="3276600" y="2465100"/>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Environment Properties</a:t>
              </a:r>
            </a:p>
          </p:txBody>
        </p:sp>
        <p:sp>
          <p:nvSpPr>
            <p:cNvPr id="7" name="TextBox 6"/>
            <p:cNvSpPr txBox="1"/>
            <p:nvPr/>
          </p:nvSpPr>
          <p:spPr>
            <a:xfrm>
              <a:off x="3276600" y="3370263"/>
              <a:ext cx="1905000" cy="33855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Workspace</a:t>
              </a:r>
            </a:p>
          </p:txBody>
        </p:sp>
        <p:sp>
          <p:nvSpPr>
            <p:cNvPr id="8" name="TextBox 7"/>
            <p:cNvSpPr txBox="1"/>
            <p:nvPr/>
          </p:nvSpPr>
          <p:spPr>
            <a:xfrm>
              <a:off x="3276600" y="4276437"/>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Module XML Configuration File</a:t>
              </a:r>
            </a:p>
          </p:txBody>
        </p:sp>
        <p:sp>
          <p:nvSpPr>
            <p:cNvPr id="9" name="TextBox 8"/>
            <p:cNvSpPr txBox="1"/>
            <p:nvPr/>
          </p:nvSpPr>
          <p:spPr>
            <a:xfrm>
              <a:off x="3276600" y="5305138"/>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a:t>
              </a:r>
              <a:r>
                <a:rPr lang="en-US" sz="1600" dirty="0" smtClean="0">
                  <a:solidFill>
                    <a:schemeClr val="tx1"/>
                  </a:solidFill>
                  <a:latin typeface="Calibri" pitchFamily="34" charset="0"/>
                  <a:cs typeface="Calibri" pitchFamily="34" charset="0"/>
                </a:rPr>
                <a:t>Deployment Plan File</a:t>
              </a:r>
              <a:endParaRPr lang="en-US" sz="1600" dirty="0">
                <a:solidFill>
                  <a:schemeClr val="tx1"/>
                </a:solidFill>
                <a:latin typeface="Calibri" pitchFamily="34" charset="0"/>
                <a:cs typeface="Calibri" pitchFamily="34" charset="0"/>
              </a:endParaRPr>
            </a:p>
          </p:txBody>
        </p:sp>
        <p:sp>
          <p:nvSpPr>
            <p:cNvPr id="10" name="TextBox 9"/>
            <p:cNvSpPr txBox="1"/>
            <p:nvPr/>
          </p:nvSpPr>
          <p:spPr>
            <a:xfrm>
              <a:off x="3276600" y="6211888"/>
              <a:ext cx="1905000" cy="646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endParaRPr lang="en-US" sz="1000" dirty="0">
                <a:solidFill>
                  <a:schemeClr val="tx1"/>
                </a:solidFill>
                <a:latin typeface="Calibri" pitchFamily="34" charset="0"/>
                <a:cs typeface="Calibri" pitchFamily="34" charset="0"/>
              </a:endParaRPr>
            </a:p>
            <a:p>
              <a:pPr algn="ctr">
                <a:defRPr/>
              </a:pPr>
              <a:r>
                <a:rPr lang="en-US" sz="1600" dirty="0">
                  <a:solidFill>
                    <a:schemeClr val="tx1"/>
                  </a:solidFill>
                  <a:latin typeface="Calibri" pitchFamily="34" charset="0"/>
                  <a:cs typeface="Calibri" pitchFamily="34" charset="0"/>
                </a:rPr>
                <a:t>Test VCS</a:t>
              </a:r>
            </a:p>
            <a:p>
              <a:pPr algn="ctr">
                <a:defRPr/>
              </a:pPr>
              <a:endParaRPr lang="en-US" sz="1000" dirty="0">
                <a:solidFill>
                  <a:schemeClr val="tx1"/>
                </a:solidFill>
                <a:latin typeface="Calibri" pitchFamily="34" charset="0"/>
                <a:cs typeface="Calibri" pitchFamily="34" charset="0"/>
              </a:endParaRPr>
            </a:p>
          </p:txBody>
        </p:sp>
        <p:sp>
          <p:nvSpPr>
            <p:cNvPr id="11" name="Arc 10"/>
            <p:cNvSpPr/>
            <p:nvPr/>
          </p:nvSpPr>
          <p:spPr bwMode="auto">
            <a:xfrm>
              <a:off x="4137025" y="4586288"/>
              <a:ext cx="1981200" cy="1811337"/>
            </a:xfrm>
            <a:prstGeom prst="arc">
              <a:avLst>
                <a:gd name="adj1" fmla="val 16343477"/>
                <a:gd name="adj2" fmla="val 5274007"/>
              </a:avLst>
            </a:prstGeom>
            <a:noFill/>
            <a:ln w="9525" cap="flat" cmpd="sng" algn="ctr">
              <a:solidFill>
                <a:schemeClr val="dk1"/>
              </a:solidFill>
              <a:prstDash val="solid"/>
              <a:round/>
              <a:headEnd type="none" w="med" len="med"/>
              <a:tailEnd type="triangle" w="med" len="med"/>
            </a:ln>
            <a:effectLst/>
          </p:spPr>
          <p:txBody>
            <a:bodyPr/>
            <a:lstStyle/>
            <a:p>
              <a:pPr>
                <a:defRPr/>
              </a:pPr>
              <a:endParaRPr lang="en-US">
                <a:ln>
                  <a:solidFill>
                    <a:schemeClr val="tx1"/>
                  </a:solidFill>
                </a:ln>
                <a:ea typeface="ＭＳ Ｐゴシック" charset="-128"/>
              </a:endParaRPr>
            </a:p>
          </p:txBody>
        </p:sp>
        <p:sp>
          <p:nvSpPr>
            <p:cNvPr id="13" name="Arc 12"/>
            <p:cNvSpPr/>
            <p:nvPr/>
          </p:nvSpPr>
          <p:spPr bwMode="auto">
            <a:xfrm rot="10800000">
              <a:off x="2297113" y="4662488"/>
              <a:ext cx="1981200" cy="1811337"/>
            </a:xfrm>
            <a:prstGeom prst="arc">
              <a:avLst>
                <a:gd name="adj1" fmla="val 16343477"/>
                <a:gd name="adj2" fmla="val 5274007"/>
              </a:avLst>
            </a:prstGeom>
            <a:noFill/>
            <a:ln w="9525" cap="flat" cmpd="sng" algn="ctr">
              <a:solidFill>
                <a:schemeClr val="dk1"/>
              </a:solidFill>
              <a:prstDash val="solid"/>
              <a:round/>
              <a:headEnd type="none" w="med" len="med"/>
              <a:tailEnd type="triangle" w="med" len="med"/>
            </a:ln>
            <a:effectLst/>
          </p:spPr>
          <p:txBody>
            <a:bodyPr/>
            <a:lstStyle/>
            <a:p>
              <a:pPr>
                <a:defRPr/>
              </a:pPr>
              <a:endParaRPr lang="en-US">
                <a:ln>
                  <a:solidFill>
                    <a:schemeClr val="tx1"/>
                  </a:solidFill>
                </a:ln>
                <a:ea typeface="ＭＳ Ｐゴシック" charset="-128"/>
              </a:endParaRPr>
            </a:p>
          </p:txBody>
        </p:sp>
        <p:cxnSp>
          <p:nvCxnSpPr>
            <p:cNvPr id="25614" name="Straight Arrow Connector 13"/>
            <p:cNvCxnSpPr>
              <a:cxnSpLocks noChangeShapeType="1"/>
            </p:cNvCxnSpPr>
            <p:nvPr/>
          </p:nvCxnSpPr>
          <p:spPr bwMode="auto">
            <a:xfrm>
              <a:off x="4229100" y="1368425"/>
              <a:ext cx="0" cy="19843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5" name="Straight Arrow Connector 17"/>
            <p:cNvCxnSpPr>
              <a:cxnSpLocks noChangeShapeType="1"/>
              <a:endCxn id="6" idx="0"/>
            </p:cNvCxnSpPr>
            <p:nvPr/>
          </p:nvCxnSpPr>
          <p:spPr bwMode="auto">
            <a:xfrm>
              <a:off x="4229100" y="2130425"/>
              <a:ext cx="1" cy="3346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6" name="Straight Arrow Connector 18"/>
            <p:cNvCxnSpPr>
              <a:cxnSpLocks noChangeShapeType="1"/>
              <a:stCxn id="6" idx="2"/>
            </p:cNvCxnSpPr>
            <p:nvPr/>
          </p:nvCxnSpPr>
          <p:spPr bwMode="auto">
            <a:xfrm flipH="1">
              <a:off x="4229100" y="3049875"/>
              <a:ext cx="1" cy="3346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7" name="Straight Arrow Connector 19"/>
            <p:cNvCxnSpPr>
              <a:cxnSpLocks noChangeShapeType="1"/>
              <a:stCxn id="7" idx="2"/>
              <a:endCxn id="8" idx="0"/>
            </p:cNvCxnSpPr>
            <p:nvPr/>
          </p:nvCxnSpPr>
          <p:spPr bwMode="auto">
            <a:xfrm>
              <a:off x="4229101" y="3708817"/>
              <a:ext cx="0" cy="567620"/>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8" name="Straight Arrow Connector 20"/>
            <p:cNvCxnSpPr>
              <a:cxnSpLocks noChangeShapeType="1"/>
              <a:stCxn id="8" idx="2"/>
              <a:endCxn id="9" idx="0"/>
            </p:cNvCxnSpPr>
            <p:nvPr/>
          </p:nvCxnSpPr>
          <p:spPr bwMode="auto">
            <a:xfrm>
              <a:off x="4229101" y="4861212"/>
              <a:ext cx="0" cy="443926"/>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9" name="Straight Arrow Connector 21"/>
            <p:cNvCxnSpPr>
              <a:cxnSpLocks noChangeShapeType="1"/>
              <a:stCxn id="9" idx="2"/>
            </p:cNvCxnSpPr>
            <p:nvPr/>
          </p:nvCxnSpPr>
          <p:spPr bwMode="auto">
            <a:xfrm flipH="1">
              <a:off x="4229100" y="5889913"/>
              <a:ext cx="1" cy="325150"/>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20" name="TextBox 15"/>
            <p:cNvSpPr txBox="1">
              <a:spLocks noChangeArrowheads="1"/>
            </p:cNvSpPr>
            <p:nvPr/>
          </p:nvSpPr>
          <p:spPr bwMode="auto">
            <a:xfrm>
              <a:off x="5486400" y="2571750"/>
              <a:ext cx="1654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dirty="0">
                  <a:latin typeface="Calibri" pitchFamily="34" charset="0"/>
                  <a:cs typeface="Calibri" pitchFamily="34" charset="0"/>
                </a:rPr>
                <a:t>VCS specific</a:t>
              </a:r>
            </a:p>
          </p:txBody>
        </p:sp>
        <p:sp>
          <p:nvSpPr>
            <p:cNvPr id="22" name="TextBox 21"/>
            <p:cNvSpPr txBox="1"/>
            <p:nvPr/>
          </p:nvSpPr>
          <p:spPr>
            <a:xfrm>
              <a:off x="2743200" y="899397"/>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1</a:t>
              </a:r>
            </a:p>
          </p:txBody>
        </p:sp>
        <p:sp>
          <p:nvSpPr>
            <p:cNvPr id="23" name="TextBox 22"/>
            <p:cNvSpPr txBox="1"/>
            <p:nvPr/>
          </p:nvSpPr>
          <p:spPr>
            <a:xfrm>
              <a:off x="2743200" y="1715512"/>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2</a:t>
              </a:r>
            </a:p>
          </p:txBody>
        </p:sp>
        <p:sp>
          <p:nvSpPr>
            <p:cNvPr id="24" name="TextBox 23"/>
            <p:cNvSpPr txBox="1"/>
            <p:nvPr/>
          </p:nvSpPr>
          <p:spPr>
            <a:xfrm>
              <a:off x="2743200" y="2587962"/>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3</a:t>
              </a:r>
            </a:p>
          </p:txBody>
        </p:sp>
        <p:sp>
          <p:nvSpPr>
            <p:cNvPr id="25" name="TextBox 24"/>
            <p:cNvSpPr txBox="1"/>
            <p:nvPr/>
          </p:nvSpPr>
          <p:spPr>
            <a:xfrm>
              <a:off x="2743200" y="3493800"/>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4.1</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sp>
          <p:nvSpPr>
            <p:cNvPr id="26" name="TextBox 25"/>
            <p:cNvSpPr txBox="1"/>
            <p:nvPr/>
          </p:nvSpPr>
          <p:spPr>
            <a:xfrm>
              <a:off x="2743200" y="4333096"/>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5</a:t>
              </a:r>
            </a:p>
          </p:txBody>
        </p:sp>
        <p:sp>
          <p:nvSpPr>
            <p:cNvPr id="27" name="TextBox 26"/>
            <p:cNvSpPr txBox="1"/>
            <p:nvPr/>
          </p:nvSpPr>
          <p:spPr>
            <a:xfrm>
              <a:off x="2743200" y="5418979"/>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6</a:t>
              </a:r>
            </a:p>
          </p:txBody>
        </p:sp>
        <p:sp>
          <p:nvSpPr>
            <p:cNvPr id="28" name="TextBox 27"/>
            <p:cNvSpPr txBox="1"/>
            <p:nvPr/>
          </p:nvSpPr>
          <p:spPr>
            <a:xfrm>
              <a:off x="2743200" y="6168866"/>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7</a:t>
              </a:r>
            </a:p>
          </p:txBody>
        </p:sp>
        <p:sp>
          <p:nvSpPr>
            <p:cNvPr id="30" name="TextBox 29"/>
            <p:cNvSpPr txBox="1"/>
            <p:nvPr/>
          </p:nvSpPr>
          <p:spPr>
            <a:xfrm>
              <a:off x="5715000" y="3363686"/>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a:t>
              </a:r>
              <a:r>
                <a:rPr lang="en-US" sz="1600" dirty="0" smtClean="0">
                  <a:solidFill>
                    <a:schemeClr val="tx1"/>
                  </a:solidFill>
                  <a:latin typeface="Calibri" pitchFamily="34" charset="0"/>
                  <a:cs typeface="Calibri" pitchFamily="34" charset="0"/>
                </a:rPr>
                <a:t>Base Folders (admin)</a:t>
              </a:r>
              <a:endParaRPr lang="en-US" sz="1600" dirty="0">
                <a:solidFill>
                  <a:schemeClr val="tx1"/>
                </a:solidFill>
                <a:latin typeface="Calibri" pitchFamily="34" charset="0"/>
                <a:cs typeface="Calibri" pitchFamily="34" charset="0"/>
              </a:endParaRPr>
            </a:p>
          </p:txBody>
        </p:sp>
        <p:sp>
          <p:nvSpPr>
            <p:cNvPr id="31" name="TextBox 30"/>
            <p:cNvSpPr txBox="1"/>
            <p:nvPr/>
          </p:nvSpPr>
          <p:spPr>
            <a:xfrm>
              <a:off x="5181600" y="3487223"/>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4.2</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grpSp>
    </p:spTree>
    <p:extLst>
      <p:ext uri="{BB962C8B-B14F-4D97-AF65-F5344CB8AC3E}">
        <p14:creationId xmlns:p14="http://schemas.microsoft.com/office/powerpoint/2010/main" val="1427675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PDTool Internal Architecture</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06159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0483" name="Rectangle 3"/>
          <p:cNvSpPr>
            <a:spLocks noGrp="1"/>
          </p:cNvSpPr>
          <p:nvPr>
            <p:ph type="body" idx="4294967295"/>
          </p:nvPr>
        </p:nvSpPr>
        <p:spPr>
          <a:xfrm>
            <a:off x="609441" y="1066801"/>
            <a:ext cx="11376237" cy="5059363"/>
          </a:xfrm>
          <a:prstGeom prst="rect">
            <a:avLst/>
          </a:prstGeom>
        </p:spPr>
        <p:txBody>
          <a:bodyPr/>
          <a:lstStyle/>
          <a:p>
            <a:r>
              <a:rPr lang="en-US" smtClean="0">
                <a:ea typeface="ＭＳ Ｐゴシック" pitchFamily="34" charset="-128"/>
              </a:rPr>
              <a:t>Support Command-line and Ant deployment.</a:t>
            </a:r>
          </a:p>
          <a:p>
            <a:r>
              <a:rPr lang="en-US" smtClean="0">
                <a:ea typeface="ＭＳ Ｐゴシック" pitchFamily="34" charset="-128"/>
              </a:rPr>
              <a:t>Support for Java API</a:t>
            </a:r>
          </a:p>
          <a:p>
            <a:r>
              <a:rPr lang="en-US" smtClean="0">
                <a:ea typeface="ＭＳ Ｐゴシック" pitchFamily="34" charset="-128"/>
              </a:rPr>
              <a:t>Command-line and Ant invokes the </a:t>
            </a:r>
            <a:r>
              <a:rPr lang="en-US" u="sng" smtClean="0">
                <a:ea typeface="ＭＳ Ｐゴシック" pitchFamily="34" charset="-128"/>
              </a:rPr>
              <a:t>same set of modules</a:t>
            </a:r>
            <a:r>
              <a:rPr lang="en-US" smtClean="0">
                <a:ea typeface="ＭＳ Ｐゴシック" pitchFamily="34" charset="-128"/>
              </a:rPr>
              <a:t> to avoid duplication of code.</a:t>
            </a:r>
          </a:p>
          <a:p>
            <a:r>
              <a:rPr lang="en-US" smtClean="0">
                <a:ea typeface="ＭＳ Ｐゴシック" pitchFamily="34" charset="-128"/>
              </a:rPr>
              <a:t>Support both VCS and traditional CAR file based deployments.</a:t>
            </a:r>
          </a:p>
          <a:p>
            <a:r>
              <a:rPr lang="en-US" smtClean="0">
                <a:ea typeface="ＭＳ Ｐゴシック" pitchFamily="34" charset="-128"/>
              </a:rPr>
              <a:t>Support both local and remote deployment</a:t>
            </a:r>
          </a:p>
          <a:p>
            <a:r>
              <a:rPr lang="en-US" smtClean="0">
                <a:ea typeface="ＭＳ Ｐゴシック" pitchFamily="34" charset="-128"/>
              </a:rPr>
              <a:t>Produce a comprehensive set of log files</a:t>
            </a:r>
          </a:p>
          <a:p>
            <a:r>
              <a:rPr lang="en-US" smtClean="0">
                <a:ea typeface="ＭＳ Ｐゴシック" pitchFamily="34" charset="-128"/>
              </a:rPr>
              <a:t>Invokes CIS Web Service API</a:t>
            </a:r>
          </a:p>
        </p:txBody>
      </p:sp>
    </p:spTree>
    <p:extLst>
      <p:ext uri="{BB962C8B-B14F-4D97-AF65-F5344CB8AC3E}">
        <p14:creationId xmlns:p14="http://schemas.microsoft.com/office/powerpoint/2010/main" val="33549626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mtClean="0">
                <a:ea typeface="ＭＳ Ｐゴシック" pitchFamily="34" charset="-128"/>
              </a:rPr>
              <a:t>Modular Approach</a:t>
            </a:r>
          </a:p>
          <a:p>
            <a:pPr lvl="1"/>
            <a:r>
              <a:rPr lang="en-US" smtClean="0">
                <a:ea typeface="ＭＳ Ｐゴシック" pitchFamily="34" charset="-128"/>
              </a:rPr>
              <a:t>A module is a functional grouping of actions</a:t>
            </a:r>
          </a:p>
          <a:p>
            <a:pPr lvl="2"/>
            <a:r>
              <a:rPr lang="en-US" smtClean="0">
                <a:ea typeface="ＭＳ Ｐゴシック" pitchFamily="34" charset="-128"/>
              </a:rPr>
              <a:t>Generate, Create, Update, Delete</a:t>
            </a:r>
          </a:p>
          <a:p>
            <a:pPr lvl="1"/>
            <a:r>
              <a:rPr lang="en-US" smtClean="0">
                <a:ea typeface="ＭＳ Ｐゴシック" pitchFamily="34" charset="-128"/>
              </a:rPr>
              <a:t>Invoked via command line, shell script or Java program and accepts input arguments.</a:t>
            </a:r>
          </a:p>
          <a:p>
            <a:pPr lvl="1"/>
            <a:r>
              <a:rPr lang="en-US" smtClean="0">
                <a:ea typeface="ＭＳ Ｐゴシック" pitchFamily="34" charset="-128"/>
              </a:rPr>
              <a:t>Driven by XML-based configuration files containing an iteration of CIS resources.</a:t>
            </a:r>
          </a:p>
          <a:p>
            <a:pPr lvl="1"/>
            <a:r>
              <a:rPr lang="en-US" smtClean="0">
                <a:ea typeface="ＭＳ Ｐゴシック" pitchFamily="34" charset="-128"/>
              </a:rPr>
              <a:t>Swap in module(s) of customer’s choice using Spring for Java Modules or SQL invocations for CIS SQL Script Procedures.</a:t>
            </a:r>
          </a:p>
          <a:p>
            <a:pPr lvl="1"/>
            <a:endParaRPr lang="en-US" smtClean="0">
              <a:ea typeface="ＭＳ Ｐゴシック" pitchFamily="34" charset="-128"/>
            </a:endParaRPr>
          </a:p>
        </p:txBody>
      </p:sp>
    </p:spTree>
    <p:extLst>
      <p:ext uri="{BB962C8B-B14F-4D97-AF65-F5344CB8AC3E}">
        <p14:creationId xmlns:p14="http://schemas.microsoft.com/office/powerpoint/2010/main" val="5314970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111"/>
          <p:cNvSpPr>
            <a:spLocks noChangeArrowheads="1"/>
          </p:cNvSpPr>
          <p:nvPr/>
        </p:nvSpPr>
        <p:spPr bwMode="auto">
          <a:xfrm rot="-5400000">
            <a:off x="3556739" y="2801461"/>
            <a:ext cx="1439862"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Deployment Manager</a:t>
            </a:r>
          </a:p>
        </p:txBody>
      </p:sp>
      <p:sp>
        <p:nvSpPr>
          <p:cNvPr id="28675" name="Rectangle 2"/>
          <p:cNvSpPr>
            <a:spLocks noGrp="1"/>
          </p:cNvSpPr>
          <p:nvPr>
            <p:ph type="title" idx="4294967295"/>
          </p:nvPr>
        </p:nvSpPr>
        <p:spPr/>
        <p:txBody>
          <a:bodyPr/>
          <a:lstStyle/>
          <a:p>
            <a:r>
              <a:rPr lang="en-US" dirty="0" smtClean="0">
                <a:ea typeface="ＭＳ Ｐゴシック" pitchFamily="34" charset="-128"/>
              </a:rPr>
              <a:t>PDTool Architecture Overview</a:t>
            </a:r>
            <a:endParaRPr lang="en-US" dirty="0" smtClean="0">
              <a:ea typeface="ＭＳ Ｐゴシック" pitchFamily="34" charset="-128"/>
            </a:endParaRPr>
          </a:p>
        </p:txBody>
      </p:sp>
      <p:sp>
        <p:nvSpPr>
          <p:cNvPr id="28676" name="Rectangle 3"/>
          <p:cNvSpPr>
            <a:spLocks noGrp="1"/>
          </p:cNvSpPr>
          <p:nvPr>
            <p:ph type="body" idx="4294967295"/>
          </p:nvPr>
        </p:nvSpPr>
        <p:spPr>
          <a:xfrm>
            <a:off x="609441" y="1066800"/>
            <a:ext cx="10258928" cy="381000"/>
          </a:xfrm>
          <a:prstGeom prst="rect">
            <a:avLst/>
          </a:prstGeom>
        </p:spPr>
        <p:txBody>
          <a:bodyPr/>
          <a:lstStyle/>
          <a:p>
            <a:r>
              <a:rPr lang="en-US" sz="1800" dirty="0" smtClean="0">
                <a:ea typeface="ＭＳ Ｐゴシック" pitchFamily="34" charset="-128"/>
              </a:rPr>
              <a:t>Promotion and Deployment Tool Framework </a:t>
            </a:r>
          </a:p>
        </p:txBody>
      </p:sp>
      <p:sp>
        <p:nvSpPr>
          <p:cNvPr id="28677" name="AutoShape 25"/>
          <p:cNvSpPr>
            <a:spLocks noChangeArrowheads="1"/>
          </p:cNvSpPr>
          <p:nvPr/>
        </p:nvSpPr>
        <p:spPr bwMode="auto">
          <a:xfrm>
            <a:off x="7008574" y="2132014"/>
            <a:ext cx="3656648" cy="2668587"/>
          </a:xfrm>
          <a:prstGeom prst="roundRect">
            <a:avLst>
              <a:gd name="adj" fmla="val 17708"/>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flatTx/>
          </a:bodyPr>
          <a:lstStyle/>
          <a:p>
            <a:pPr algn="ctr" eaLnBrk="0" hangingPunct="0"/>
            <a:r>
              <a:rPr lang="en-US" sz="1000" b="1" i="1" dirty="0">
                <a:solidFill>
                  <a:schemeClr val="bg1"/>
                </a:solidFill>
              </a:rPr>
              <a:t>CIS Internals</a:t>
            </a:r>
          </a:p>
          <a:p>
            <a:pPr algn="ctr" eaLnBrk="0" hangingPunct="0"/>
            <a:endParaRPr lang="en-US" sz="1000" b="1" i="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r>
              <a:rPr lang="en-US" sz="1000" b="1" i="1" dirty="0">
                <a:solidFill>
                  <a:schemeClr val="bg1"/>
                </a:solidFill>
              </a:rPr>
              <a:t>CIS User Area</a:t>
            </a:r>
          </a:p>
          <a:p>
            <a:pPr algn="ctr" eaLnBrk="0" hangingPunct="0"/>
            <a:endParaRPr lang="en-US" sz="1000" b="1" i="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p:txBody>
      </p:sp>
      <p:sp>
        <p:nvSpPr>
          <p:cNvPr id="28678" name="Text Box 19"/>
          <p:cNvSpPr txBox="1">
            <a:spLocks noChangeArrowheads="1"/>
          </p:cNvSpPr>
          <p:nvPr/>
        </p:nvSpPr>
        <p:spPr bwMode="auto">
          <a:xfrm>
            <a:off x="6940859" y="2514600"/>
            <a:ext cx="51809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a:t>WSDL</a:t>
            </a:r>
          </a:p>
        </p:txBody>
      </p:sp>
      <p:grpSp>
        <p:nvGrpSpPr>
          <p:cNvPr id="28679" name="Group 139"/>
          <p:cNvGrpSpPr>
            <a:grpSpLocks/>
          </p:cNvGrpSpPr>
          <p:nvPr/>
        </p:nvGrpSpPr>
        <p:grpSpPr bwMode="auto">
          <a:xfrm>
            <a:off x="10682151" y="1954214"/>
            <a:ext cx="1371243" cy="858837"/>
            <a:chOff x="5048" y="1231"/>
            <a:chExt cx="648" cy="541"/>
          </a:xfrm>
        </p:grpSpPr>
        <p:sp>
          <p:nvSpPr>
            <p:cNvPr id="28760" name="Line 31"/>
            <p:cNvSpPr>
              <a:spLocks noChangeShapeType="1"/>
            </p:cNvSpPr>
            <p:nvPr/>
          </p:nvSpPr>
          <p:spPr bwMode="auto">
            <a:xfrm flipV="1">
              <a:off x="5048" y="1631"/>
              <a:ext cx="184" cy="0"/>
            </a:xfrm>
            <a:prstGeom prst="line">
              <a:avLst/>
            </a:prstGeom>
            <a:noFill/>
            <a:ln w="3810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8761"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2" y="1487"/>
              <a:ext cx="3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62" name="Text Box 22"/>
            <p:cNvSpPr txBox="1">
              <a:spLocks noChangeArrowheads="1"/>
            </p:cNvSpPr>
            <p:nvPr/>
          </p:nvSpPr>
          <p:spPr bwMode="auto">
            <a:xfrm>
              <a:off x="5120" y="123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200" dirty="0"/>
                <a:t>CIS</a:t>
              </a:r>
            </a:p>
            <a:p>
              <a:pPr algn="ctr" eaLnBrk="1" hangingPunct="1"/>
              <a:r>
                <a:rPr lang="en-US" sz="1200" dirty="0"/>
                <a:t>Repository</a:t>
              </a:r>
            </a:p>
          </p:txBody>
        </p:sp>
      </p:grpSp>
      <p:sp>
        <p:nvSpPr>
          <p:cNvPr id="28680" name="Line 23"/>
          <p:cNvSpPr>
            <a:spLocks noChangeShapeType="1"/>
          </p:cNvSpPr>
          <p:nvPr/>
        </p:nvSpPr>
        <p:spPr bwMode="auto">
          <a:xfrm>
            <a:off x="7008574" y="2968626"/>
            <a:ext cx="3656648" cy="3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1" name="Text Box 24"/>
          <p:cNvSpPr txBox="1">
            <a:spLocks noChangeArrowheads="1"/>
          </p:cNvSpPr>
          <p:nvPr/>
        </p:nvSpPr>
        <p:spPr bwMode="auto">
          <a:xfrm>
            <a:off x="6712318" y="2500313"/>
            <a:ext cx="296255" cy="400110"/>
          </a:xfrm>
          <a:prstGeom prst="rect">
            <a:avLst/>
          </a:prstGeom>
          <a:solidFill>
            <a:srgbClr val="C82228"/>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b="1" dirty="0"/>
              <a:t>W</a:t>
            </a:r>
            <a:r>
              <a:rPr lang="en-US" sz="1000" b="1" dirty="0" smtClean="0"/>
              <a:t>S</a:t>
            </a:r>
            <a:endParaRPr lang="en-US" sz="1000" b="1" dirty="0"/>
          </a:p>
        </p:txBody>
      </p:sp>
      <p:sp>
        <p:nvSpPr>
          <p:cNvPr id="28682" name="Text Box 25"/>
          <p:cNvSpPr txBox="1">
            <a:spLocks noChangeArrowheads="1"/>
          </p:cNvSpPr>
          <p:nvPr/>
        </p:nvSpPr>
        <p:spPr bwMode="auto">
          <a:xfrm>
            <a:off x="6712320" y="3141662"/>
            <a:ext cx="311068" cy="714375"/>
          </a:xfrm>
          <a:prstGeom prst="rect">
            <a:avLst/>
          </a:prstGeom>
          <a:solidFill>
            <a:srgbClr val="C82228"/>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b="1"/>
              <a:t>JDBC</a:t>
            </a:r>
          </a:p>
        </p:txBody>
      </p:sp>
      <p:sp>
        <p:nvSpPr>
          <p:cNvPr id="28683" name="Text Box 26"/>
          <p:cNvSpPr txBox="1">
            <a:spLocks noChangeArrowheads="1"/>
          </p:cNvSpPr>
          <p:nvPr/>
        </p:nvSpPr>
        <p:spPr bwMode="auto">
          <a:xfrm>
            <a:off x="7008574" y="2695575"/>
            <a:ext cx="3555074"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a:t>CIS Repository Web Service APIs</a:t>
            </a:r>
          </a:p>
        </p:txBody>
      </p:sp>
      <p:sp>
        <p:nvSpPr>
          <p:cNvPr id="28684" name="Rectangle 34"/>
          <p:cNvSpPr>
            <a:spLocks noChangeArrowheads="1"/>
          </p:cNvSpPr>
          <p:nvPr/>
        </p:nvSpPr>
        <p:spPr bwMode="auto">
          <a:xfrm>
            <a:off x="6399133" y="1752600"/>
            <a:ext cx="5586545" cy="35052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5" name="Text Box 35"/>
          <p:cNvSpPr txBox="1">
            <a:spLocks noChangeArrowheads="1"/>
          </p:cNvSpPr>
          <p:nvPr/>
        </p:nvSpPr>
        <p:spPr bwMode="auto">
          <a:xfrm>
            <a:off x="6297560" y="1447800"/>
            <a:ext cx="507867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dirty="0"/>
              <a:t>Target Environment: *nix, windows</a:t>
            </a:r>
          </a:p>
        </p:txBody>
      </p:sp>
      <p:sp>
        <p:nvSpPr>
          <p:cNvPr id="28686" name="Text Box 36"/>
          <p:cNvSpPr txBox="1">
            <a:spLocks noChangeArrowheads="1"/>
          </p:cNvSpPr>
          <p:nvPr/>
        </p:nvSpPr>
        <p:spPr bwMode="auto">
          <a:xfrm>
            <a:off x="6399133" y="1752600"/>
            <a:ext cx="3453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Target Promotion Server</a:t>
            </a:r>
          </a:p>
        </p:txBody>
      </p:sp>
      <p:sp>
        <p:nvSpPr>
          <p:cNvPr id="28687" name="Text Box 38"/>
          <p:cNvSpPr txBox="1">
            <a:spLocks noChangeArrowheads="1"/>
          </p:cNvSpPr>
          <p:nvPr/>
        </p:nvSpPr>
        <p:spPr bwMode="auto">
          <a:xfrm>
            <a:off x="1218883" y="1752600"/>
            <a:ext cx="487553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Promotion and Deployment Tool: *nix, windows</a:t>
            </a:r>
          </a:p>
        </p:txBody>
      </p:sp>
      <p:grpSp>
        <p:nvGrpSpPr>
          <p:cNvPr id="28688" name="Group 48"/>
          <p:cNvGrpSpPr>
            <a:grpSpLocks/>
          </p:cNvGrpSpPr>
          <p:nvPr/>
        </p:nvGrpSpPr>
        <p:grpSpPr bwMode="auto">
          <a:xfrm>
            <a:off x="6297560" y="1981200"/>
            <a:ext cx="825285" cy="463550"/>
            <a:chOff x="4848" y="3072"/>
            <a:chExt cx="390" cy="292"/>
          </a:xfrm>
        </p:grpSpPr>
        <p:pic>
          <p:nvPicPr>
            <p:cNvPr id="28758" name="Picture 48" descr="gear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 y="3168"/>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59" name="Text Box 50"/>
            <p:cNvSpPr txBox="1">
              <a:spLocks noChangeArrowheads="1"/>
            </p:cNvSpPr>
            <p:nvPr/>
          </p:nvSpPr>
          <p:spPr bwMode="auto">
            <a:xfrm>
              <a:off x="4848" y="3072"/>
              <a:ext cx="2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t>Deploy </a:t>
              </a:r>
            </a:p>
            <a:p>
              <a:pPr eaLnBrk="1" hangingPunct="1"/>
              <a:r>
                <a:rPr lang="en-US" sz="900" dirty="0"/>
                <a:t>Scripts</a:t>
              </a:r>
            </a:p>
          </p:txBody>
        </p:sp>
      </p:grpSp>
      <p:grpSp>
        <p:nvGrpSpPr>
          <p:cNvPr id="94348" name="Group 140"/>
          <p:cNvGrpSpPr>
            <a:grpSpLocks/>
          </p:cNvGrpSpPr>
          <p:nvPr/>
        </p:nvGrpSpPr>
        <p:grpSpPr bwMode="auto">
          <a:xfrm>
            <a:off x="6964132" y="2970213"/>
            <a:ext cx="3004882" cy="1584325"/>
            <a:chOff x="3291" y="1871"/>
            <a:chExt cx="1420" cy="998"/>
          </a:xfrm>
        </p:grpSpPr>
        <p:sp>
          <p:nvSpPr>
            <p:cNvPr id="28749" name="AutoShape 17"/>
            <p:cNvSpPr>
              <a:spLocks noChangeArrowheads="1"/>
            </p:cNvSpPr>
            <p:nvPr/>
          </p:nvSpPr>
          <p:spPr bwMode="auto">
            <a:xfrm>
              <a:off x="3328" y="2030"/>
              <a:ext cx="789" cy="279"/>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u="sng">
                  <a:solidFill>
                    <a:srgbClr val="000000"/>
                  </a:solidFill>
                </a:rPr>
                <a:t>CIS Published Resources</a:t>
              </a:r>
            </a:p>
            <a:p>
              <a:r>
                <a:rPr lang="en-US" sz="1000">
                  <a:solidFill>
                    <a:srgbClr val="000000"/>
                  </a:solidFill>
                </a:rPr>
                <a:t>  /services/_admin_</a:t>
              </a:r>
            </a:p>
          </p:txBody>
        </p:sp>
        <p:sp>
          <p:nvSpPr>
            <p:cNvPr id="28750" name="AutoShape 27"/>
            <p:cNvSpPr>
              <a:spLocks noChangeArrowheads="1"/>
            </p:cNvSpPr>
            <p:nvPr/>
          </p:nvSpPr>
          <p:spPr bwMode="auto">
            <a:xfrm>
              <a:off x="3347" y="2355"/>
              <a:ext cx="717" cy="279"/>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u="sng">
                  <a:solidFill>
                    <a:srgbClr val="000000"/>
                  </a:solidFill>
                </a:rPr>
                <a:t>CIS Procedures</a:t>
              </a:r>
            </a:p>
            <a:p>
              <a:r>
                <a:rPr lang="en-US" sz="1000">
                  <a:solidFill>
                    <a:srgbClr val="000000"/>
                  </a:solidFill>
                </a:rPr>
                <a:t>  /shared/Configuration</a:t>
              </a:r>
            </a:p>
          </p:txBody>
        </p:sp>
        <p:sp>
          <p:nvSpPr>
            <p:cNvPr id="28751" name="AutoShape 28"/>
            <p:cNvSpPr>
              <a:spLocks noChangeArrowheads="1"/>
            </p:cNvSpPr>
            <p:nvPr/>
          </p:nvSpPr>
          <p:spPr bwMode="auto">
            <a:xfrm>
              <a:off x="3383" y="2697"/>
              <a:ext cx="834" cy="17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solidFill>
                    <a:srgbClr val="000000"/>
                  </a:solidFill>
                </a:rPr>
                <a:t>/shared/Utilities</a:t>
              </a:r>
            </a:p>
          </p:txBody>
        </p:sp>
        <p:sp>
          <p:nvSpPr>
            <p:cNvPr id="28752" name="Line 29"/>
            <p:cNvSpPr>
              <a:spLocks noChangeShapeType="1"/>
            </p:cNvSpPr>
            <p:nvPr/>
          </p:nvSpPr>
          <p:spPr bwMode="auto">
            <a:xfrm>
              <a:off x="3992" y="2237"/>
              <a:ext cx="0" cy="192"/>
            </a:xfrm>
            <a:prstGeom prst="line">
              <a:avLst/>
            </a:prstGeom>
            <a:noFill/>
            <a:ln w="19050">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3" name="Line 30"/>
            <p:cNvSpPr>
              <a:spLocks noChangeShapeType="1"/>
            </p:cNvSpPr>
            <p:nvPr/>
          </p:nvSpPr>
          <p:spPr bwMode="auto">
            <a:xfrm>
              <a:off x="3990" y="2618"/>
              <a:ext cx="0" cy="145"/>
            </a:xfrm>
            <a:prstGeom prst="line">
              <a:avLst/>
            </a:prstGeom>
            <a:noFill/>
            <a:ln w="19050">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4" name="Line 31"/>
            <p:cNvSpPr>
              <a:spLocks noChangeShapeType="1"/>
            </p:cNvSpPr>
            <p:nvPr/>
          </p:nvSpPr>
          <p:spPr bwMode="auto">
            <a:xfrm>
              <a:off x="4025" y="2544"/>
              <a:ext cx="679" cy="0"/>
            </a:xfrm>
            <a:prstGeom prst="line">
              <a:avLst/>
            </a:prstGeom>
            <a:noFill/>
            <a:ln w="9525">
              <a:solidFill>
                <a:srgbClr val="0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5" name="Line 32"/>
            <p:cNvSpPr>
              <a:spLocks noChangeShapeType="1"/>
            </p:cNvSpPr>
            <p:nvPr/>
          </p:nvSpPr>
          <p:spPr bwMode="auto">
            <a:xfrm>
              <a:off x="4183" y="2788"/>
              <a:ext cx="528" cy="0"/>
            </a:xfrm>
            <a:prstGeom prst="line">
              <a:avLst/>
            </a:prstGeom>
            <a:noFill/>
            <a:ln w="9525">
              <a:solidFill>
                <a:srgbClr val="0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6" name="Line 33"/>
            <p:cNvSpPr>
              <a:spLocks noChangeShapeType="1"/>
            </p:cNvSpPr>
            <p:nvPr/>
          </p:nvSpPr>
          <p:spPr bwMode="auto">
            <a:xfrm flipH="1" flipV="1">
              <a:off x="4704" y="1871"/>
              <a:ext cx="0" cy="91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7" name="Text Box 51"/>
            <p:cNvSpPr txBox="1">
              <a:spLocks noChangeArrowheads="1"/>
            </p:cNvSpPr>
            <p:nvPr/>
          </p:nvSpPr>
          <p:spPr bwMode="auto">
            <a:xfrm>
              <a:off x="3291" y="1896"/>
              <a:ext cx="19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t>SQL</a:t>
              </a:r>
            </a:p>
          </p:txBody>
        </p:sp>
      </p:grpSp>
      <p:sp>
        <p:nvSpPr>
          <p:cNvPr id="28690" name="AutoShape 52"/>
          <p:cNvSpPr>
            <a:spLocks noChangeArrowheads="1"/>
          </p:cNvSpPr>
          <p:nvPr/>
        </p:nvSpPr>
        <p:spPr bwMode="auto">
          <a:xfrm>
            <a:off x="4490398" y="2441575"/>
            <a:ext cx="1392404" cy="439738"/>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WS API Interface</a:t>
            </a:r>
          </a:p>
        </p:txBody>
      </p:sp>
      <p:sp>
        <p:nvSpPr>
          <p:cNvPr id="28691" name="AutoShape 54"/>
          <p:cNvSpPr>
            <a:spLocks noChangeArrowheads="1"/>
          </p:cNvSpPr>
          <p:nvPr/>
        </p:nvSpPr>
        <p:spPr bwMode="auto">
          <a:xfrm>
            <a:off x="1223115" y="3311526"/>
            <a:ext cx="1193489"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ANT Jar</a:t>
            </a:r>
          </a:p>
        </p:txBody>
      </p:sp>
      <p:sp>
        <p:nvSpPr>
          <p:cNvPr id="28692" name="Line 61"/>
          <p:cNvSpPr>
            <a:spLocks noChangeShapeType="1"/>
          </p:cNvSpPr>
          <p:nvPr/>
        </p:nvSpPr>
        <p:spPr bwMode="auto">
          <a:xfrm>
            <a:off x="5891265" y="2667000"/>
            <a:ext cx="821053"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3" name="AutoShape 53"/>
          <p:cNvSpPr>
            <a:spLocks noChangeArrowheads="1"/>
          </p:cNvSpPr>
          <p:nvPr/>
        </p:nvSpPr>
        <p:spPr bwMode="auto">
          <a:xfrm>
            <a:off x="4488282" y="3127375"/>
            <a:ext cx="1409333"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JDBC Interface</a:t>
            </a:r>
          </a:p>
        </p:txBody>
      </p:sp>
      <p:sp>
        <p:nvSpPr>
          <p:cNvPr id="28694" name="Line 62"/>
          <p:cNvSpPr>
            <a:spLocks noChangeShapeType="1"/>
          </p:cNvSpPr>
          <p:nvPr/>
        </p:nvSpPr>
        <p:spPr bwMode="auto">
          <a:xfrm flipV="1">
            <a:off x="5891265" y="3349624"/>
            <a:ext cx="821055" cy="317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5" name="Text Box 63"/>
          <p:cNvSpPr txBox="1">
            <a:spLocks noChangeArrowheads="1"/>
          </p:cNvSpPr>
          <p:nvPr/>
        </p:nvSpPr>
        <p:spPr bwMode="auto">
          <a:xfrm>
            <a:off x="7110148" y="4867276"/>
            <a:ext cx="3656648" cy="284163"/>
          </a:xfrm>
          <a:prstGeom prst="rect">
            <a:avLst/>
          </a:prstGeom>
          <a:solidFill>
            <a:srgbClr val="C82228"/>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a:t>$CIS_HOME/bin</a:t>
            </a:r>
          </a:p>
        </p:txBody>
      </p:sp>
      <p:sp>
        <p:nvSpPr>
          <p:cNvPr id="28696" name="Text Box 83"/>
          <p:cNvSpPr txBox="1">
            <a:spLocks noChangeArrowheads="1"/>
          </p:cNvSpPr>
          <p:nvPr/>
        </p:nvSpPr>
        <p:spPr bwMode="auto">
          <a:xfrm>
            <a:off x="2031472" y="4402138"/>
            <a:ext cx="2114000"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a:t>Command-line deploy</a:t>
            </a:r>
          </a:p>
        </p:txBody>
      </p:sp>
      <p:sp>
        <p:nvSpPr>
          <p:cNvPr id="28697" name="AutoShape 86"/>
          <p:cNvSpPr>
            <a:spLocks noChangeArrowheads="1"/>
          </p:cNvSpPr>
          <p:nvPr/>
        </p:nvSpPr>
        <p:spPr bwMode="auto">
          <a:xfrm>
            <a:off x="812588" y="5410201"/>
            <a:ext cx="1218883" cy="279559"/>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modules.xml</a:t>
            </a:r>
          </a:p>
        </p:txBody>
      </p:sp>
      <p:sp>
        <p:nvSpPr>
          <p:cNvPr id="28698" name="AutoShape 97"/>
          <p:cNvSpPr>
            <a:spLocks noChangeArrowheads="1"/>
          </p:cNvSpPr>
          <p:nvPr/>
        </p:nvSpPr>
        <p:spPr bwMode="auto">
          <a:xfrm>
            <a:off x="812589" y="5715001"/>
            <a:ext cx="912046"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scripts</a:t>
            </a:r>
          </a:p>
        </p:txBody>
      </p:sp>
      <p:sp>
        <p:nvSpPr>
          <p:cNvPr id="28699" name="Text Box 98"/>
          <p:cNvSpPr txBox="1">
            <a:spLocks noChangeArrowheads="1"/>
          </p:cNvSpPr>
          <p:nvPr/>
        </p:nvSpPr>
        <p:spPr bwMode="auto">
          <a:xfrm>
            <a:off x="0" y="5257800"/>
            <a:ext cx="914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u="sng" dirty="0"/>
              <a:t>Key:</a:t>
            </a:r>
          </a:p>
        </p:txBody>
      </p:sp>
      <p:sp>
        <p:nvSpPr>
          <p:cNvPr id="28700" name="AutoShape 99"/>
          <p:cNvSpPr>
            <a:spLocks noChangeArrowheads="1"/>
          </p:cNvSpPr>
          <p:nvPr/>
        </p:nvSpPr>
        <p:spPr bwMode="auto">
          <a:xfrm>
            <a:off x="808357" y="6016626"/>
            <a:ext cx="818937" cy="272415"/>
          </a:xfrm>
          <a:prstGeom prst="roundRect">
            <a:avLst>
              <a:gd name="adj" fmla="val 16667"/>
            </a:avLst>
          </a:prstGeom>
          <a:solidFill>
            <a:srgbClr val="C82228"/>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CIS</a:t>
            </a:r>
          </a:p>
        </p:txBody>
      </p:sp>
      <p:sp>
        <p:nvSpPr>
          <p:cNvPr id="28701" name="Text Box 100"/>
          <p:cNvSpPr txBox="1">
            <a:spLocks noChangeArrowheads="1"/>
          </p:cNvSpPr>
          <p:nvPr/>
        </p:nvSpPr>
        <p:spPr bwMode="auto">
          <a:xfrm>
            <a:off x="2031471" y="5410200"/>
            <a:ext cx="467238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dirty="0"/>
              <a:t> Customer provided configuration files</a:t>
            </a:r>
          </a:p>
        </p:txBody>
      </p:sp>
      <p:sp>
        <p:nvSpPr>
          <p:cNvPr id="28702" name="Text Box 101"/>
          <p:cNvSpPr txBox="1">
            <a:spLocks noChangeArrowheads="1"/>
          </p:cNvSpPr>
          <p:nvPr/>
        </p:nvSpPr>
        <p:spPr bwMode="auto">
          <a:xfrm>
            <a:off x="2031471" y="5745164"/>
            <a:ext cx="60944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a:t> Composite PS provided artifacts. *Extendable by customer</a:t>
            </a:r>
          </a:p>
        </p:txBody>
      </p:sp>
      <p:sp>
        <p:nvSpPr>
          <p:cNvPr id="28703" name="Text Box 102"/>
          <p:cNvSpPr txBox="1">
            <a:spLocks noChangeArrowheads="1"/>
          </p:cNvSpPr>
          <p:nvPr/>
        </p:nvSpPr>
        <p:spPr bwMode="auto">
          <a:xfrm>
            <a:off x="2031471" y="6049964"/>
            <a:ext cx="660228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a:t> Composite product provided scripts, API interfaces or procedures</a:t>
            </a:r>
          </a:p>
        </p:txBody>
      </p:sp>
      <p:sp>
        <p:nvSpPr>
          <p:cNvPr id="28704" name="AutoShape 103"/>
          <p:cNvSpPr>
            <a:spLocks noChangeArrowheads="1"/>
          </p:cNvSpPr>
          <p:nvPr/>
        </p:nvSpPr>
        <p:spPr bwMode="auto">
          <a:xfrm>
            <a:off x="821054" y="6359526"/>
            <a:ext cx="846529" cy="272415"/>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solidFill>
                  <a:srgbClr val="000000"/>
                </a:solidFill>
              </a:rPr>
              <a:t>procedures</a:t>
            </a:r>
          </a:p>
        </p:txBody>
      </p:sp>
      <p:sp>
        <p:nvSpPr>
          <p:cNvPr id="28705" name="Text Box 104"/>
          <p:cNvSpPr txBox="1">
            <a:spLocks noChangeArrowheads="1"/>
          </p:cNvSpPr>
          <p:nvPr/>
        </p:nvSpPr>
        <p:spPr bwMode="auto">
          <a:xfrm>
            <a:off x="2031471" y="6354764"/>
            <a:ext cx="60944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a:t> Both Composite PS and customer provided procedures</a:t>
            </a:r>
          </a:p>
        </p:txBody>
      </p:sp>
      <p:grpSp>
        <p:nvGrpSpPr>
          <p:cNvPr id="28706" name="Group 109"/>
          <p:cNvGrpSpPr>
            <a:grpSpLocks/>
          </p:cNvGrpSpPr>
          <p:nvPr/>
        </p:nvGrpSpPr>
        <p:grpSpPr bwMode="auto">
          <a:xfrm>
            <a:off x="304721" y="1733550"/>
            <a:ext cx="5688118" cy="3524250"/>
            <a:chOff x="144" y="1092"/>
            <a:chExt cx="2688" cy="2220"/>
          </a:xfrm>
        </p:grpSpPr>
        <p:sp>
          <p:nvSpPr>
            <p:cNvPr id="28744" name="Rectangle 37"/>
            <p:cNvSpPr>
              <a:spLocks noChangeArrowheads="1"/>
            </p:cNvSpPr>
            <p:nvPr/>
          </p:nvSpPr>
          <p:spPr bwMode="auto">
            <a:xfrm>
              <a:off x="192" y="1104"/>
              <a:ext cx="2640" cy="2208"/>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n>
                  <a:solidFill>
                    <a:schemeClr val="bg1"/>
                  </a:solidFill>
                </a:ln>
              </a:endParaRPr>
            </a:p>
          </p:txBody>
        </p:sp>
        <p:grpSp>
          <p:nvGrpSpPr>
            <p:cNvPr id="28745" name="Group 44"/>
            <p:cNvGrpSpPr>
              <a:grpSpLocks/>
            </p:cNvGrpSpPr>
            <p:nvPr/>
          </p:nvGrpSpPr>
          <p:grpSpPr bwMode="auto">
            <a:xfrm>
              <a:off x="144" y="1092"/>
              <a:ext cx="390" cy="292"/>
              <a:chOff x="4848" y="3072"/>
              <a:chExt cx="390" cy="292"/>
            </a:xfrm>
          </p:grpSpPr>
          <p:pic>
            <p:nvPicPr>
              <p:cNvPr id="28747" name="Picture 48" descr="gear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 y="3168"/>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8" name="Text Box 46"/>
              <p:cNvSpPr txBox="1">
                <a:spLocks noChangeArrowheads="1"/>
              </p:cNvSpPr>
              <p:nvPr/>
            </p:nvSpPr>
            <p:spPr bwMode="auto">
              <a:xfrm>
                <a:off x="4848" y="3072"/>
                <a:ext cx="2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t>Deploy </a:t>
                </a:r>
              </a:p>
              <a:p>
                <a:pPr eaLnBrk="1" hangingPunct="1"/>
                <a:r>
                  <a:rPr lang="en-US" sz="900" dirty="0"/>
                  <a:t>Scripts</a:t>
                </a:r>
              </a:p>
            </p:txBody>
          </p:sp>
        </p:grpSp>
        <p:sp>
          <p:nvSpPr>
            <p:cNvPr id="28746" name="Rectangle 108"/>
            <p:cNvSpPr>
              <a:spLocks noChangeArrowheads="1"/>
            </p:cNvSpPr>
            <p:nvPr/>
          </p:nvSpPr>
          <p:spPr bwMode="auto">
            <a:xfrm>
              <a:off x="192" y="1104"/>
              <a:ext cx="384" cy="288"/>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707" name="AutoShape 121"/>
          <p:cNvSpPr>
            <a:spLocks noChangeArrowheads="1"/>
          </p:cNvSpPr>
          <p:nvPr/>
        </p:nvSpPr>
        <p:spPr bwMode="auto">
          <a:xfrm>
            <a:off x="1724635" y="2208214"/>
            <a:ext cx="1934130"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Common Framework </a:t>
            </a:r>
          </a:p>
        </p:txBody>
      </p:sp>
      <p:sp>
        <p:nvSpPr>
          <p:cNvPr id="28708" name="Line 122"/>
          <p:cNvSpPr>
            <a:spLocks noChangeShapeType="1"/>
          </p:cNvSpPr>
          <p:nvPr/>
        </p:nvSpPr>
        <p:spPr bwMode="auto">
          <a:xfrm flipH="1">
            <a:off x="3656648" y="2362200"/>
            <a:ext cx="40629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709" name="Group 132"/>
          <p:cNvGrpSpPr>
            <a:grpSpLocks/>
          </p:cNvGrpSpPr>
          <p:nvPr/>
        </p:nvGrpSpPr>
        <p:grpSpPr bwMode="auto">
          <a:xfrm>
            <a:off x="1422029" y="2362201"/>
            <a:ext cx="304721" cy="936625"/>
            <a:chOff x="624" y="1488"/>
            <a:chExt cx="192" cy="576"/>
          </a:xfrm>
        </p:grpSpPr>
        <p:sp>
          <p:nvSpPr>
            <p:cNvPr id="28742" name="Line 123"/>
            <p:cNvSpPr>
              <a:spLocks noChangeShapeType="1"/>
            </p:cNvSpPr>
            <p:nvPr/>
          </p:nvSpPr>
          <p:spPr bwMode="auto">
            <a:xfrm flipV="1">
              <a:off x="624" y="1488"/>
              <a:ext cx="0" cy="57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43" name="Line 125"/>
            <p:cNvSpPr>
              <a:spLocks noChangeShapeType="1"/>
            </p:cNvSpPr>
            <p:nvPr/>
          </p:nvSpPr>
          <p:spPr bwMode="auto">
            <a:xfrm>
              <a:off x="624" y="1488"/>
              <a:ext cx="19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710" name="Group 131"/>
          <p:cNvGrpSpPr>
            <a:grpSpLocks/>
          </p:cNvGrpSpPr>
          <p:nvPr/>
        </p:nvGrpSpPr>
        <p:grpSpPr bwMode="auto">
          <a:xfrm>
            <a:off x="2031471" y="2492376"/>
            <a:ext cx="1493978" cy="657225"/>
            <a:chOff x="960" y="1584"/>
            <a:chExt cx="706" cy="414"/>
          </a:xfrm>
        </p:grpSpPr>
        <p:sp>
          <p:nvSpPr>
            <p:cNvPr id="28734" name="AutoShape 56"/>
            <p:cNvSpPr>
              <a:spLocks noChangeArrowheads="1"/>
            </p:cNvSpPr>
            <p:nvPr/>
          </p:nvSpPr>
          <p:spPr bwMode="auto">
            <a:xfrm>
              <a:off x="1104" y="1844"/>
              <a:ext cx="480"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servers.xml</a:t>
              </a:r>
            </a:p>
          </p:txBody>
        </p:sp>
        <p:grpSp>
          <p:nvGrpSpPr>
            <p:cNvPr id="28735" name="Group 124"/>
            <p:cNvGrpSpPr>
              <a:grpSpLocks/>
            </p:cNvGrpSpPr>
            <p:nvPr/>
          </p:nvGrpSpPr>
          <p:grpSpPr bwMode="auto">
            <a:xfrm>
              <a:off x="1104" y="1604"/>
              <a:ext cx="562" cy="208"/>
              <a:chOff x="1104" y="1722"/>
              <a:chExt cx="562" cy="208"/>
            </a:xfrm>
          </p:grpSpPr>
          <p:sp>
            <p:nvSpPr>
              <p:cNvPr id="28739" name="AutoShape 57"/>
              <p:cNvSpPr>
                <a:spLocks noChangeArrowheads="1"/>
              </p:cNvSpPr>
              <p:nvPr/>
            </p:nvSpPr>
            <p:spPr bwMode="auto">
              <a:xfrm>
                <a:off x="1162" y="1722"/>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8740" name="AutoShape 66"/>
              <p:cNvSpPr>
                <a:spLocks noChangeArrowheads="1"/>
              </p:cNvSpPr>
              <p:nvPr/>
            </p:nvSpPr>
            <p:spPr bwMode="auto">
              <a:xfrm>
                <a:off x="1133" y="1749"/>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8741" name="AutoShape 67"/>
              <p:cNvSpPr>
                <a:spLocks noChangeArrowheads="1"/>
              </p:cNvSpPr>
              <p:nvPr/>
            </p:nvSpPr>
            <p:spPr bwMode="auto">
              <a:xfrm>
                <a:off x="1104" y="1776"/>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modules.xml</a:t>
                </a:r>
              </a:p>
            </p:txBody>
          </p:sp>
        </p:grpSp>
        <p:sp>
          <p:nvSpPr>
            <p:cNvPr id="28736" name="Line 126"/>
            <p:cNvSpPr>
              <a:spLocks noChangeShapeType="1"/>
            </p:cNvSpPr>
            <p:nvPr/>
          </p:nvSpPr>
          <p:spPr bwMode="auto">
            <a:xfrm>
              <a:off x="960" y="1920"/>
              <a:ext cx="14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37" name="Line 127"/>
            <p:cNvSpPr>
              <a:spLocks noChangeShapeType="1"/>
            </p:cNvSpPr>
            <p:nvPr/>
          </p:nvSpPr>
          <p:spPr bwMode="auto">
            <a:xfrm>
              <a:off x="960" y="1728"/>
              <a:ext cx="14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38" name="Line 128"/>
            <p:cNvSpPr>
              <a:spLocks noChangeShapeType="1"/>
            </p:cNvSpPr>
            <p:nvPr/>
          </p:nvSpPr>
          <p:spPr bwMode="auto">
            <a:xfrm>
              <a:off x="960" y="1584"/>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8711" name="Group 144"/>
          <p:cNvGrpSpPr>
            <a:grpSpLocks/>
          </p:cNvGrpSpPr>
          <p:nvPr/>
        </p:nvGrpSpPr>
        <p:grpSpPr bwMode="auto">
          <a:xfrm>
            <a:off x="1422030" y="3581401"/>
            <a:ext cx="1015735" cy="396875"/>
            <a:chOff x="672" y="2256"/>
            <a:chExt cx="528" cy="250"/>
          </a:xfrm>
        </p:grpSpPr>
        <p:sp>
          <p:nvSpPr>
            <p:cNvPr id="28730" name="AutoShape 55"/>
            <p:cNvSpPr>
              <a:spLocks noChangeArrowheads="1"/>
            </p:cNvSpPr>
            <p:nvPr/>
          </p:nvSpPr>
          <p:spPr bwMode="auto">
            <a:xfrm>
              <a:off x="768" y="2352"/>
              <a:ext cx="432"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build.xml</a:t>
              </a:r>
            </a:p>
          </p:txBody>
        </p:sp>
        <p:grpSp>
          <p:nvGrpSpPr>
            <p:cNvPr id="28731" name="Group 138"/>
            <p:cNvGrpSpPr>
              <a:grpSpLocks/>
            </p:cNvGrpSpPr>
            <p:nvPr/>
          </p:nvGrpSpPr>
          <p:grpSpPr bwMode="auto">
            <a:xfrm>
              <a:off x="672" y="2256"/>
              <a:ext cx="96" cy="144"/>
              <a:chOff x="624" y="2256"/>
              <a:chExt cx="144" cy="144"/>
            </a:xfrm>
          </p:grpSpPr>
          <p:sp>
            <p:nvSpPr>
              <p:cNvPr id="28732" name="Line 76"/>
              <p:cNvSpPr>
                <a:spLocks noChangeShapeType="1"/>
              </p:cNvSpPr>
              <p:nvPr/>
            </p:nvSpPr>
            <p:spPr bwMode="auto">
              <a:xfrm flipH="1" flipV="1">
                <a:off x="624" y="2400"/>
                <a:ext cx="144" cy="0"/>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chemeClr val="bg1"/>
                    </a:solidFill>
                  </a:ln>
                  <a:solidFill>
                    <a:srgbClr val="000000"/>
                  </a:solidFill>
                </a:endParaRPr>
              </a:p>
            </p:txBody>
          </p:sp>
          <p:sp>
            <p:nvSpPr>
              <p:cNvPr id="28733" name="Line 129"/>
              <p:cNvSpPr>
                <a:spLocks noChangeShapeType="1"/>
              </p:cNvSpPr>
              <p:nvPr/>
            </p:nvSpPr>
            <p:spPr bwMode="auto">
              <a:xfrm>
                <a:off x="624" y="2256"/>
                <a:ext cx="0"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chemeClr val="bg1"/>
                    </a:solidFill>
                  </a:ln>
                  <a:solidFill>
                    <a:srgbClr val="000000"/>
                  </a:solidFill>
                </a:endParaRPr>
              </a:p>
            </p:txBody>
          </p:sp>
        </p:grpSp>
      </p:grpSp>
      <p:grpSp>
        <p:nvGrpSpPr>
          <p:cNvPr id="28712" name="Group 3"/>
          <p:cNvGrpSpPr>
            <a:grpSpLocks/>
          </p:cNvGrpSpPr>
          <p:nvPr/>
        </p:nvGrpSpPr>
        <p:grpSpPr bwMode="auto">
          <a:xfrm>
            <a:off x="2378515" y="3009900"/>
            <a:ext cx="1699241" cy="533400"/>
            <a:chOff x="1784350" y="3009900"/>
            <a:chExt cx="1274667" cy="533400"/>
          </a:xfrm>
        </p:grpSpPr>
        <p:sp>
          <p:nvSpPr>
            <p:cNvPr id="28726" name="Line 65"/>
            <p:cNvSpPr>
              <a:spLocks noChangeShapeType="1"/>
            </p:cNvSpPr>
            <p:nvPr/>
          </p:nvSpPr>
          <p:spPr bwMode="auto">
            <a:xfrm flipV="1">
              <a:off x="2686050" y="3009901"/>
              <a:ext cx="372967"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7" name="Text Box 84"/>
            <p:cNvSpPr txBox="1">
              <a:spLocks noChangeArrowheads="1"/>
            </p:cNvSpPr>
            <p:nvPr/>
          </p:nvSpPr>
          <p:spPr bwMode="auto">
            <a:xfrm>
              <a:off x="1784350" y="3298825"/>
              <a:ext cx="8604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a:solidFill>
                    <a:schemeClr val="accent2"/>
                  </a:solidFill>
                </a:rPr>
                <a:t>Ant deploy</a:t>
              </a:r>
            </a:p>
          </p:txBody>
        </p:sp>
        <p:sp>
          <p:nvSpPr>
            <p:cNvPr id="28728" name="Line 113"/>
            <p:cNvSpPr>
              <a:spLocks noChangeShapeType="1"/>
            </p:cNvSpPr>
            <p:nvPr/>
          </p:nvSpPr>
          <p:spPr bwMode="auto">
            <a:xfrm>
              <a:off x="1828800" y="3505200"/>
              <a:ext cx="85725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9" name="Line 114"/>
            <p:cNvSpPr>
              <a:spLocks noChangeShapeType="1"/>
            </p:cNvSpPr>
            <p:nvPr/>
          </p:nvSpPr>
          <p:spPr bwMode="auto">
            <a:xfrm>
              <a:off x="2686050" y="3009900"/>
              <a:ext cx="0" cy="495299"/>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713" name="Group 4"/>
          <p:cNvGrpSpPr>
            <a:grpSpLocks/>
          </p:cNvGrpSpPr>
          <p:nvPr/>
        </p:nvGrpSpPr>
        <p:grpSpPr bwMode="auto">
          <a:xfrm>
            <a:off x="2945634" y="3346451"/>
            <a:ext cx="1132122" cy="930275"/>
            <a:chOff x="2209799" y="3345752"/>
            <a:chExt cx="849218" cy="931634"/>
          </a:xfrm>
        </p:grpSpPr>
        <p:sp>
          <p:nvSpPr>
            <p:cNvPr id="28723" name="Line 73"/>
            <p:cNvSpPr>
              <a:spLocks noChangeShapeType="1"/>
            </p:cNvSpPr>
            <p:nvPr/>
          </p:nvSpPr>
          <p:spPr bwMode="auto">
            <a:xfrm>
              <a:off x="2830417" y="3345752"/>
              <a:ext cx="228600" cy="5556"/>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4" name="Line 133"/>
            <p:cNvSpPr>
              <a:spLocks noChangeShapeType="1"/>
            </p:cNvSpPr>
            <p:nvPr/>
          </p:nvSpPr>
          <p:spPr bwMode="auto">
            <a:xfrm flipH="1">
              <a:off x="2823273" y="3352895"/>
              <a:ext cx="7144" cy="91757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5" name="Line 134"/>
            <p:cNvSpPr>
              <a:spLocks noChangeShapeType="1"/>
            </p:cNvSpPr>
            <p:nvPr/>
          </p:nvSpPr>
          <p:spPr bwMode="auto">
            <a:xfrm flipH="1" flipV="1">
              <a:off x="2209799" y="4277386"/>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714" name="Group 145"/>
          <p:cNvGrpSpPr>
            <a:grpSpLocks/>
          </p:cNvGrpSpPr>
          <p:nvPr/>
        </p:nvGrpSpPr>
        <p:grpSpPr bwMode="auto">
          <a:xfrm>
            <a:off x="914162" y="4419601"/>
            <a:ext cx="1117309" cy="396875"/>
            <a:chOff x="672" y="2256"/>
            <a:chExt cx="528" cy="250"/>
          </a:xfrm>
        </p:grpSpPr>
        <p:sp>
          <p:nvSpPr>
            <p:cNvPr id="28719" name="AutoShape 146"/>
            <p:cNvSpPr>
              <a:spLocks noChangeArrowheads="1"/>
            </p:cNvSpPr>
            <p:nvPr/>
          </p:nvSpPr>
          <p:spPr bwMode="auto">
            <a:xfrm>
              <a:off x="768" y="2352"/>
              <a:ext cx="432"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.properties</a:t>
              </a:r>
            </a:p>
          </p:txBody>
        </p:sp>
        <p:grpSp>
          <p:nvGrpSpPr>
            <p:cNvPr id="28720" name="Group 147"/>
            <p:cNvGrpSpPr>
              <a:grpSpLocks/>
            </p:cNvGrpSpPr>
            <p:nvPr/>
          </p:nvGrpSpPr>
          <p:grpSpPr bwMode="auto">
            <a:xfrm>
              <a:off x="672" y="2256"/>
              <a:ext cx="96" cy="144"/>
              <a:chOff x="624" y="2256"/>
              <a:chExt cx="144" cy="144"/>
            </a:xfrm>
          </p:grpSpPr>
          <p:sp>
            <p:nvSpPr>
              <p:cNvPr id="28721" name="Line 148"/>
              <p:cNvSpPr>
                <a:spLocks noChangeShapeType="1"/>
              </p:cNvSpPr>
              <p:nvPr/>
            </p:nvSpPr>
            <p:spPr bwMode="auto">
              <a:xfrm flipH="1" flipV="1">
                <a:off x="624" y="2400"/>
                <a:ext cx="144" cy="0"/>
              </a:xfrm>
              <a:prstGeom prst="line">
                <a:avLst/>
              </a:prstGeom>
              <a:noFill/>
              <a:ln w="952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22" name="Line 149"/>
              <p:cNvSpPr>
                <a:spLocks noChangeShapeType="1"/>
              </p:cNvSpPr>
              <p:nvPr/>
            </p:nvSpPr>
            <p:spPr bwMode="auto">
              <a:xfrm>
                <a:off x="624" y="2256"/>
                <a:ext cx="0"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sp>
        <p:nvSpPr>
          <p:cNvPr id="28715" name="AutoShape 60"/>
          <p:cNvSpPr>
            <a:spLocks noChangeArrowheads="1"/>
          </p:cNvSpPr>
          <p:nvPr/>
        </p:nvSpPr>
        <p:spPr bwMode="auto">
          <a:xfrm>
            <a:off x="609441" y="4141788"/>
            <a:ext cx="2336191" cy="27146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Driver Shell / Batch Script</a:t>
            </a:r>
          </a:p>
        </p:txBody>
      </p:sp>
      <p:grpSp>
        <p:nvGrpSpPr>
          <p:cNvPr id="28716" name="Group 132"/>
          <p:cNvGrpSpPr>
            <a:grpSpLocks/>
          </p:cNvGrpSpPr>
          <p:nvPr/>
        </p:nvGrpSpPr>
        <p:grpSpPr bwMode="auto">
          <a:xfrm>
            <a:off x="808357" y="3443288"/>
            <a:ext cx="410526" cy="671512"/>
            <a:chOff x="624" y="1488"/>
            <a:chExt cx="192" cy="576"/>
          </a:xfrm>
        </p:grpSpPr>
        <p:sp>
          <p:nvSpPr>
            <p:cNvPr id="28717" name="Line 123"/>
            <p:cNvSpPr>
              <a:spLocks noChangeShapeType="1"/>
            </p:cNvSpPr>
            <p:nvPr/>
          </p:nvSpPr>
          <p:spPr bwMode="auto">
            <a:xfrm flipV="1">
              <a:off x="624" y="1488"/>
              <a:ext cx="0" cy="57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18" name="Line 125"/>
            <p:cNvSpPr>
              <a:spLocks noChangeShapeType="1"/>
            </p:cNvSpPr>
            <p:nvPr/>
          </p:nvSpPr>
          <p:spPr bwMode="auto">
            <a:xfrm>
              <a:off x="624" y="1488"/>
              <a:ext cx="19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474614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4348"/>
                                        </p:tgtEl>
                                        <p:attrNameLst>
                                          <p:attrName>style.visibility</p:attrName>
                                        </p:attrNameLst>
                                      </p:cBhvr>
                                      <p:to>
                                        <p:strVal val="visible"/>
                                      </p:to>
                                    </p:set>
                                    <p:animEffect transition="in" filter="wipe(left)">
                                      <p:cBhvr>
                                        <p:cTn id="7" dur="1000"/>
                                        <p:tgtEl>
                                          <p:spTgt spid="9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57"/>
          <p:cNvSpPr>
            <a:spLocks noChangeArrowheads="1"/>
          </p:cNvSpPr>
          <p:nvPr/>
        </p:nvSpPr>
        <p:spPr bwMode="auto">
          <a:xfrm>
            <a:off x="203147" y="914400"/>
            <a:ext cx="11782531" cy="5562600"/>
          </a:xfrm>
          <a:prstGeom prst="rect">
            <a:avLst/>
          </a:prstGeom>
          <a:solidFill>
            <a:schemeClr val="bg1"/>
          </a:solidFill>
          <a:ln w="9525" algn="ctr">
            <a:solidFill>
              <a:schemeClr val="tx1"/>
            </a:solidFill>
            <a:miter lim="800000"/>
            <a:headEnd/>
            <a:tailEnd/>
          </a:ln>
          <a:effectLst/>
          <a:extLst/>
        </p:spPr>
        <p:txBody>
          <a:bodyPr wrap="none" anchor="ctr"/>
          <a:lstStyle/>
          <a:p>
            <a:endParaRPr lang="en-US"/>
          </a:p>
        </p:txBody>
      </p:sp>
      <p:sp>
        <p:nvSpPr>
          <p:cNvPr id="29698" name="Rectangle 3"/>
          <p:cNvSpPr>
            <a:spLocks noGrp="1"/>
          </p:cNvSpPr>
          <p:nvPr>
            <p:ph type="title" idx="4294967295"/>
          </p:nvPr>
        </p:nvSpPr>
        <p:spPr>
          <a:xfrm>
            <a:off x="304721" y="76200"/>
            <a:ext cx="11579384" cy="685800"/>
          </a:xfrm>
        </p:spPr>
        <p:txBody>
          <a:bodyPr/>
          <a:lstStyle/>
          <a:p>
            <a:r>
              <a:rPr lang="en-US" dirty="0" smtClean="0">
                <a:ea typeface="ＭＳ Ｐゴシック" pitchFamily="34" charset="-128"/>
              </a:rPr>
              <a:t>PDTool </a:t>
            </a:r>
            <a:r>
              <a:rPr lang="en-US" dirty="0" smtClean="0">
                <a:ea typeface="ＭＳ Ｐゴシック" pitchFamily="34" charset="-128"/>
              </a:rPr>
              <a:t>Internal Architecture</a:t>
            </a:r>
          </a:p>
        </p:txBody>
      </p:sp>
      <p:sp>
        <p:nvSpPr>
          <p:cNvPr id="29699" name="Text Box 18"/>
          <p:cNvSpPr txBox="1">
            <a:spLocks noChangeArrowheads="1"/>
          </p:cNvSpPr>
          <p:nvPr/>
        </p:nvSpPr>
        <p:spPr bwMode="auto">
          <a:xfrm>
            <a:off x="203147" y="914400"/>
            <a:ext cx="69999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[PDTool] </a:t>
            </a:r>
            <a:r>
              <a:rPr lang="en-US" sz="1400" b="1" dirty="0" smtClean="0">
                <a:solidFill>
                  <a:srgbClr val="000000"/>
                </a:solidFill>
              </a:rPr>
              <a:t>Promotion </a:t>
            </a:r>
            <a:r>
              <a:rPr lang="en-US" sz="1400" b="1" dirty="0">
                <a:solidFill>
                  <a:srgbClr val="000000"/>
                </a:solidFill>
              </a:rPr>
              <a:t>and Deployment Tool Framework: UNIX and windows</a:t>
            </a:r>
          </a:p>
        </p:txBody>
      </p:sp>
      <p:grpSp>
        <p:nvGrpSpPr>
          <p:cNvPr id="134431" name="Group 287"/>
          <p:cNvGrpSpPr>
            <a:grpSpLocks/>
          </p:cNvGrpSpPr>
          <p:nvPr/>
        </p:nvGrpSpPr>
        <p:grpSpPr bwMode="auto">
          <a:xfrm>
            <a:off x="8379816" y="4959350"/>
            <a:ext cx="3351926" cy="1441450"/>
            <a:chOff x="3960" y="3124"/>
            <a:chExt cx="1584" cy="908"/>
          </a:xfrm>
        </p:grpSpPr>
        <p:grpSp>
          <p:nvGrpSpPr>
            <p:cNvPr id="29810" name="Group 182"/>
            <p:cNvGrpSpPr>
              <a:grpSpLocks/>
            </p:cNvGrpSpPr>
            <p:nvPr/>
          </p:nvGrpSpPr>
          <p:grpSpPr bwMode="auto">
            <a:xfrm>
              <a:off x="4263" y="3344"/>
              <a:ext cx="897" cy="664"/>
              <a:chOff x="2079" y="2632"/>
              <a:chExt cx="1025" cy="664"/>
            </a:xfrm>
          </p:grpSpPr>
          <p:sp>
            <p:nvSpPr>
              <p:cNvPr id="29813" name="AutoShape 183"/>
              <p:cNvSpPr>
                <a:spLocks noChangeArrowheads="1"/>
              </p:cNvSpPr>
              <p:nvPr/>
            </p:nvSpPr>
            <p:spPr bwMode="auto">
              <a:xfrm>
                <a:off x="2079" y="2632"/>
                <a:ext cx="1025" cy="664"/>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PDToolModules</a:t>
                </a: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p:txBody>
          </p:sp>
          <p:sp>
            <p:nvSpPr>
              <p:cNvPr id="29814" name="AutoShape 184"/>
              <p:cNvSpPr>
                <a:spLocks noChangeArrowheads="1"/>
              </p:cNvSpPr>
              <p:nvPr/>
            </p:nvSpPr>
            <p:spPr bwMode="auto">
              <a:xfrm>
                <a:off x="2117" y="2794"/>
                <a:ext cx="95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smtClean="0">
                    <a:solidFill>
                      <a:srgbClr val="000000"/>
                    </a:solidFill>
                  </a:rPr>
                  <a:t>PDToolModules.xsd</a:t>
                </a:r>
                <a:endParaRPr lang="en-US" sz="800" dirty="0">
                  <a:solidFill>
                    <a:srgbClr val="000000"/>
                  </a:solidFill>
                </a:endParaRPr>
              </a:p>
            </p:txBody>
          </p:sp>
          <p:sp>
            <p:nvSpPr>
              <p:cNvPr id="29815" name="AutoShape 185"/>
              <p:cNvSpPr>
                <a:spLocks noChangeArrowheads="1"/>
              </p:cNvSpPr>
              <p:nvPr/>
            </p:nvSpPr>
            <p:spPr bwMode="auto">
              <a:xfrm>
                <a:off x="2123" y="2955"/>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{Module}Type (JAXB)</a:t>
                </a:r>
              </a:p>
            </p:txBody>
          </p:sp>
          <p:sp>
            <p:nvSpPr>
              <p:cNvPr id="29816" name="AutoShape 186"/>
              <p:cNvSpPr>
                <a:spLocks noChangeArrowheads="1"/>
              </p:cNvSpPr>
              <p:nvPr/>
            </p:nvSpPr>
            <p:spPr bwMode="auto">
              <a:xfrm>
                <a:off x="2123" y="3118"/>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ObjectFactory (JAXB)</a:t>
                </a:r>
              </a:p>
            </p:txBody>
          </p:sp>
        </p:grpSp>
        <p:sp>
          <p:nvSpPr>
            <p:cNvPr id="29811" name="AutoShape 188"/>
            <p:cNvSpPr>
              <a:spLocks noChangeArrowheads="1"/>
            </p:cNvSpPr>
            <p:nvPr/>
          </p:nvSpPr>
          <p:spPr bwMode="auto">
            <a:xfrm>
              <a:off x="3960" y="3124"/>
              <a:ext cx="1584" cy="908"/>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12" name="Text Box 219"/>
            <p:cNvSpPr txBox="1">
              <a:spLocks noChangeArrowheads="1"/>
            </p:cNvSpPr>
            <p:nvPr/>
          </p:nvSpPr>
          <p:spPr bwMode="auto">
            <a:xfrm>
              <a:off x="4302" y="3156"/>
              <a:ext cx="830" cy="17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err="1" smtClean="0">
                  <a:solidFill>
                    <a:srgbClr val="FF0000"/>
                  </a:solidFill>
                </a:rPr>
                <a:t>PDToolModules</a:t>
              </a:r>
              <a:endParaRPr lang="en-US" sz="1200" b="1" dirty="0">
                <a:solidFill>
                  <a:srgbClr val="FF0000"/>
                </a:solidFill>
              </a:endParaRPr>
            </a:p>
          </p:txBody>
        </p:sp>
      </p:grpSp>
      <p:grpSp>
        <p:nvGrpSpPr>
          <p:cNvPr id="14" name="Group 13"/>
          <p:cNvGrpSpPr>
            <a:grpSpLocks/>
          </p:cNvGrpSpPr>
          <p:nvPr/>
        </p:nvGrpSpPr>
        <p:grpSpPr bwMode="auto">
          <a:xfrm>
            <a:off x="1244276" y="1219200"/>
            <a:ext cx="10436681" cy="3657600"/>
            <a:chOff x="933684" y="1219200"/>
            <a:chExt cx="7829315" cy="3657600"/>
          </a:xfrm>
        </p:grpSpPr>
        <p:sp>
          <p:nvSpPr>
            <p:cNvPr id="29738" name="AutoShape 192"/>
            <p:cNvSpPr>
              <a:spLocks noChangeArrowheads="1"/>
            </p:cNvSpPr>
            <p:nvPr/>
          </p:nvSpPr>
          <p:spPr bwMode="auto">
            <a:xfrm>
              <a:off x="933684" y="1219200"/>
              <a:ext cx="7829315" cy="3657600"/>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9739" name="Text Box 218"/>
            <p:cNvSpPr txBox="1">
              <a:spLocks noChangeArrowheads="1"/>
            </p:cNvSpPr>
            <p:nvPr/>
          </p:nvSpPr>
          <p:spPr bwMode="auto">
            <a:xfrm>
              <a:off x="4019081" y="1239078"/>
              <a:ext cx="1384769" cy="274638"/>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smtClean="0">
                  <a:solidFill>
                    <a:srgbClr val="FF0000"/>
                  </a:solidFill>
                </a:rPr>
                <a:t>PDTool Project</a:t>
              </a:r>
              <a:endParaRPr lang="en-US" sz="1200" b="1" dirty="0">
                <a:solidFill>
                  <a:srgbClr val="FF0000"/>
                </a:solidFill>
              </a:endParaRPr>
            </a:p>
          </p:txBody>
        </p:sp>
        <p:grpSp>
          <p:nvGrpSpPr>
            <p:cNvPr id="29740" name="Group 12"/>
            <p:cNvGrpSpPr>
              <a:grpSpLocks/>
            </p:cNvGrpSpPr>
            <p:nvPr/>
          </p:nvGrpSpPr>
          <p:grpSpPr bwMode="auto">
            <a:xfrm>
              <a:off x="1047750" y="1524000"/>
              <a:ext cx="7639050" cy="3321052"/>
              <a:chOff x="1047750" y="1524000"/>
              <a:chExt cx="7639050" cy="3321052"/>
            </a:xfrm>
          </p:grpSpPr>
          <p:grpSp>
            <p:nvGrpSpPr>
              <p:cNvPr id="29741" name="Group 11"/>
              <p:cNvGrpSpPr>
                <a:grpSpLocks/>
              </p:cNvGrpSpPr>
              <p:nvPr/>
            </p:nvGrpSpPr>
            <p:grpSpPr bwMode="auto">
              <a:xfrm>
                <a:off x="1047750" y="1524000"/>
                <a:ext cx="1695450" cy="1038582"/>
                <a:chOff x="1047750" y="1524000"/>
                <a:chExt cx="1695450" cy="1038582"/>
              </a:xfrm>
            </p:grpSpPr>
            <p:sp>
              <p:nvSpPr>
                <p:cNvPr id="29807" name="AutoShape 136"/>
                <p:cNvSpPr>
                  <a:spLocks noChangeArrowheads="1"/>
                </p:cNvSpPr>
                <p:nvPr/>
              </p:nvSpPr>
              <p:spPr bwMode="auto">
                <a:xfrm>
                  <a:off x="1047750" y="1524000"/>
                  <a:ext cx="1695450" cy="103858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Ant Deployment</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808" name="AutoShape 137"/>
                <p:cNvSpPr>
                  <a:spLocks noChangeArrowheads="1"/>
                </p:cNvSpPr>
                <p:nvPr/>
              </p:nvSpPr>
              <p:spPr bwMode="auto">
                <a:xfrm>
                  <a:off x="1200150" y="21590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GetLicensesAntTask</a:t>
                  </a:r>
                </a:p>
              </p:txBody>
            </p:sp>
            <p:sp>
              <p:nvSpPr>
                <p:cNvPr id="29809" name="AutoShape 139"/>
                <p:cNvSpPr>
                  <a:spLocks noChangeArrowheads="1"/>
                </p:cNvSpPr>
                <p:nvPr/>
              </p:nvSpPr>
              <p:spPr bwMode="auto">
                <a:xfrm>
                  <a:off x="1200150" y="18542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CompositeAntTask</a:t>
                  </a:r>
                </a:p>
              </p:txBody>
            </p:sp>
          </p:grpSp>
          <p:grpSp>
            <p:nvGrpSpPr>
              <p:cNvPr id="29742" name="Group 187"/>
              <p:cNvGrpSpPr>
                <a:grpSpLocks/>
              </p:cNvGrpSpPr>
              <p:nvPr/>
            </p:nvGrpSpPr>
            <p:grpSpPr bwMode="auto">
              <a:xfrm>
                <a:off x="3048000" y="2971801"/>
                <a:ext cx="1525588" cy="1873251"/>
                <a:chOff x="2062" y="2666"/>
                <a:chExt cx="1058" cy="1180"/>
              </a:xfrm>
            </p:grpSpPr>
            <p:sp>
              <p:nvSpPr>
                <p:cNvPr id="29799" name="AutoShape 123"/>
                <p:cNvSpPr>
                  <a:spLocks noChangeArrowheads="1"/>
                </p:cNvSpPr>
                <p:nvPr/>
              </p:nvSpPr>
              <p:spPr bwMode="auto">
                <a:xfrm>
                  <a:off x="2062" y="2666"/>
                  <a:ext cx="1058" cy="1180"/>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Included Libraries</a:t>
                  </a: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p:txBody>
            </p:sp>
            <p:sp>
              <p:nvSpPr>
                <p:cNvPr id="29800" name="AutoShape 124"/>
                <p:cNvSpPr>
                  <a:spLocks noChangeArrowheads="1"/>
                </p:cNvSpPr>
                <p:nvPr/>
              </p:nvSpPr>
              <p:spPr bwMode="auto">
                <a:xfrm>
                  <a:off x="2117" y="2882"/>
                  <a:ext cx="95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CisAdminApi</a:t>
                  </a:r>
                  <a:endParaRPr lang="en-US" sz="800" dirty="0">
                    <a:solidFill>
                      <a:srgbClr val="000000"/>
                    </a:solidFill>
                  </a:endParaRPr>
                </a:p>
              </p:txBody>
            </p:sp>
            <p:sp>
              <p:nvSpPr>
                <p:cNvPr id="29801" name="AutoShape 125"/>
                <p:cNvSpPr>
                  <a:spLocks noChangeArrowheads="1"/>
                </p:cNvSpPr>
                <p:nvPr/>
              </p:nvSpPr>
              <p:spPr bwMode="auto">
                <a:xfrm>
                  <a:off x="2123" y="3043"/>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PDToolModules</a:t>
                  </a:r>
                  <a:endParaRPr lang="en-US" sz="800" dirty="0">
                    <a:solidFill>
                      <a:srgbClr val="000000"/>
                    </a:solidFill>
                  </a:endParaRPr>
                </a:p>
              </p:txBody>
            </p:sp>
            <p:sp>
              <p:nvSpPr>
                <p:cNvPr id="29802" name="AutoShape 126"/>
                <p:cNvSpPr>
                  <a:spLocks noChangeArrowheads="1"/>
                </p:cNvSpPr>
                <p:nvPr/>
              </p:nvSpPr>
              <p:spPr bwMode="auto">
                <a:xfrm>
                  <a:off x="2123" y="3370"/>
                  <a:ext cx="470"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log4j, slf4j</a:t>
                  </a:r>
                </a:p>
              </p:txBody>
            </p:sp>
            <p:sp>
              <p:nvSpPr>
                <p:cNvPr id="29803" name="AutoShape 127"/>
                <p:cNvSpPr>
                  <a:spLocks noChangeArrowheads="1"/>
                </p:cNvSpPr>
                <p:nvPr/>
              </p:nvSpPr>
              <p:spPr bwMode="auto">
                <a:xfrm>
                  <a:off x="2669" y="3552"/>
                  <a:ext cx="430"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spring</a:t>
                  </a:r>
                </a:p>
              </p:txBody>
            </p:sp>
            <p:sp>
              <p:nvSpPr>
                <p:cNvPr id="29804" name="AutoShape 128"/>
                <p:cNvSpPr>
                  <a:spLocks noChangeArrowheads="1"/>
                </p:cNvSpPr>
                <p:nvPr/>
              </p:nvSpPr>
              <p:spPr bwMode="auto">
                <a:xfrm>
                  <a:off x="2606" y="3374"/>
                  <a:ext cx="476"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sax, jaxen</a:t>
                  </a:r>
                </a:p>
              </p:txBody>
            </p:sp>
            <p:sp>
              <p:nvSpPr>
                <p:cNvPr id="29805" name="AutoShape 129"/>
                <p:cNvSpPr>
                  <a:spLocks noChangeArrowheads="1"/>
                </p:cNvSpPr>
                <p:nvPr/>
              </p:nvSpPr>
              <p:spPr bwMode="auto">
                <a:xfrm>
                  <a:off x="2081" y="3557"/>
                  <a:ext cx="572"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xalan, xerces</a:t>
                  </a:r>
                </a:p>
              </p:txBody>
            </p:sp>
            <p:sp>
              <p:nvSpPr>
                <p:cNvPr id="29806" name="AutoShape 130"/>
                <p:cNvSpPr>
                  <a:spLocks noChangeArrowheads="1"/>
                </p:cNvSpPr>
                <p:nvPr/>
              </p:nvSpPr>
              <p:spPr bwMode="auto">
                <a:xfrm>
                  <a:off x="2123" y="3206"/>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CIS Common Logging</a:t>
                  </a:r>
                </a:p>
              </p:txBody>
            </p:sp>
          </p:grpSp>
          <p:grpSp>
            <p:nvGrpSpPr>
              <p:cNvPr id="29743" name="Group 74"/>
              <p:cNvGrpSpPr>
                <a:grpSpLocks/>
              </p:cNvGrpSpPr>
              <p:nvPr/>
            </p:nvGrpSpPr>
            <p:grpSpPr bwMode="auto">
              <a:xfrm>
                <a:off x="5289550" y="2590800"/>
                <a:ext cx="1120775" cy="657225"/>
                <a:chOff x="960" y="1584"/>
                <a:chExt cx="706" cy="414"/>
              </a:xfrm>
            </p:grpSpPr>
            <p:sp>
              <p:nvSpPr>
                <p:cNvPr id="29791" name="AutoShape 75"/>
                <p:cNvSpPr>
                  <a:spLocks noChangeArrowheads="1"/>
                </p:cNvSpPr>
                <p:nvPr/>
              </p:nvSpPr>
              <p:spPr bwMode="auto">
                <a:xfrm>
                  <a:off x="1104" y="1844"/>
                  <a:ext cx="480"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servers.xml</a:t>
                  </a:r>
                </a:p>
              </p:txBody>
            </p:sp>
            <p:grpSp>
              <p:nvGrpSpPr>
                <p:cNvPr id="29792" name="Group 76"/>
                <p:cNvGrpSpPr>
                  <a:grpSpLocks/>
                </p:cNvGrpSpPr>
                <p:nvPr/>
              </p:nvGrpSpPr>
              <p:grpSpPr bwMode="auto">
                <a:xfrm>
                  <a:off x="1104" y="1604"/>
                  <a:ext cx="562" cy="208"/>
                  <a:chOff x="1104" y="1722"/>
                  <a:chExt cx="562" cy="208"/>
                </a:xfrm>
              </p:grpSpPr>
              <p:sp>
                <p:nvSpPr>
                  <p:cNvPr id="29796" name="AutoShape 77"/>
                  <p:cNvSpPr>
                    <a:spLocks noChangeArrowheads="1"/>
                  </p:cNvSpPr>
                  <p:nvPr/>
                </p:nvSpPr>
                <p:spPr bwMode="auto">
                  <a:xfrm>
                    <a:off x="1162" y="1722"/>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9797" name="AutoShape 78"/>
                  <p:cNvSpPr>
                    <a:spLocks noChangeArrowheads="1"/>
                  </p:cNvSpPr>
                  <p:nvPr/>
                </p:nvSpPr>
                <p:spPr bwMode="auto">
                  <a:xfrm>
                    <a:off x="1133" y="1749"/>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9798" name="AutoShape 79"/>
                  <p:cNvSpPr>
                    <a:spLocks noChangeArrowheads="1"/>
                  </p:cNvSpPr>
                  <p:nvPr/>
                </p:nvSpPr>
                <p:spPr bwMode="auto">
                  <a:xfrm>
                    <a:off x="1104" y="1776"/>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modules.xml</a:t>
                    </a:r>
                  </a:p>
                </p:txBody>
              </p:sp>
            </p:grpSp>
            <p:sp>
              <p:nvSpPr>
                <p:cNvPr id="29793" name="Line 80"/>
                <p:cNvSpPr>
                  <a:spLocks noChangeShapeType="1"/>
                </p:cNvSpPr>
                <p:nvPr/>
              </p:nvSpPr>
              <p:spPr bwMode="auto">
                <a:xfrm>
                  <a:off x="960" y="1920"/>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94" name="Line 81"/>
                <p:cNvSpPr>
                  <a:spLocks noChangeShapeType="1"/>
                </p:cNvSpPr>
                <p:nvPr/>
              </p:nvSpPr>
              <p:spPr bwMode="auto">
                <a:xfrm>
                  <a:off x="960" y="1728"/>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95" name="Line 82"/>
                <p:cNvSpPr>
                  <a:spLocks noChangeShapeType="1"/>
                </p:cNvSpPr>
                <p:nvPr/>
              </p:nvSpPr>
              <p:spPr bwMode="auto">
                <a:xfrm>
                  <a:off x="960" y="1584"/>
                  <a:ext cx="0"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44" name="Group 213"/>
              <p:cNvGrpSpPr>
                <a:grpSpLocks/>
              </p:cNvGrpSpPr>
              <p:nvPr/>
            </p:nvGrpSpPr>
            <p:grpSpPr bwMode="auto">
              <a:xfrm>
                <a:off x="4972050" y="3338513"/>
                <a:ext cx="1809750" cy="1462088"/>
                <a:chOff x="3084" y="2103"/>
                <a:chExt cx="1140" cy="921"/>
              </a:xfrm>
            </p:grpSpPr>
            <p:sp>
              <p:nvSpPr>
                <p:cNvPr id="29780" name="AutoShape 198"/>
                <p:cNvSpPr>
                  <a:spLocks noChangeArrowheads="1"/>
                </p:cNvSpPr>
                <p:nvPr/>
              </p:nvSpPr>
              <p:spPr bwMode="auto">
                <a:xfrm>
                  <a:off x="3084" y="2103"/>
                  <a:ext cx="1140" cy="921"/>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Common Framework</a:t>
                  </a: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p:txBody>
            </p:sp>
            <p:sp>
              <p:nvSpPr>
                <p:cNvPr id="29781" name="AutoShape 199"/>
                <p:cNvSpPr>
                  <a:spLocks noChangeArrowheads="1"/>
                </p:cNvSpPr>
                <p:nvPr/>
              </p:nvSpPr>
              <p:spPr bwMode="auto">
                <a:xfrm>
                  <a:off x="3217" y="2301"/>
                  <a:ext cx="861"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BasicAuthenticator</a:t>
                  </a:r>
                </a:p>
              </p:txBody>
            </p:sp>
            <p:grpSp>
              <p:nvGrpSpPr>
                <p:cNvPr id="29782" name="Group 200"/>
                <p:cNvGrpSpPr>
                  <a:grpSpLocks/>
                </p:cNvGrpSpPr>
                <p:nvPr/>
              </p:nvGrpSpPr>
              <p:grpSpPr bwMode="auto">
                <a:xfrm>
                  <a:off x="3217" y="2463"/>
                  <a:ext cx="860" cy="153"/>
                  <a:chOff x="2977" y="2862"/>
                  <a:chExt cx="824" cy="153"/>
                </a:xfrm>
              </p:grpSpPr>
              <p:sp>
                <p:nvSpPr>
                  <p:cNvPr id="29789" name="AutoShape 201"/>
                  <p:cNvSpPr>
                    <a:spLocks noChangeArrowheads="1"/>
                  </p:cNvSpPr>
                  <p:nvPr/>
                </p:nvSpPr>
                <p:spPr bwMode="auto">
                  <a:xfrm>
                    <a:off x="2977" y="2862"/>
                    <a:ext cx="427"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Exception</a:t>
                    </a:r>
                  </a:p>
                </p:txBody>
              </p:sp>
              <p:sp>
                <p:nvSpPr>
                  <p:cNvPr id="29790" name="AutoShape 202"/>
                  <p:cNvSpPr>
                    <a:spLocks noChangeArrowheads="1"/>
                  </p:cNvSpPr>
                  <p:nvPr/>
                </p:nvSpPr>
                <p:spPr bwMode="auto">
                  <a:xfrm>
                    <a:off x="3415" y="2866"/>
                    <a:ext cx="386"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Logger</a:t>
                    </a:r>
                  </a:p>
                </p:txBody>
              </p:sp>
            </p:grpSp>
            <p:grpSp>
              <p:nvGrpSpPr>
                <p:cNvPr id="29783" name="Group 203"/>
                <p:cNvGrpSpPr>
                  <a:grpSpLocks/>
                </p:cNvGrpSpPr>
                <p:nvPr/>
              </p:nvGrpSpPr>
              <p:grpSpPr bwMode="auto">
                <a:xfrm>
                  <a:off x="3138" y="2790"/>
                  <a:ext cx="1018" cy="149"/>
                  <a:chOff x="2962" y="3189"/>
                  <a:chExt cx="975" cy="149"/>
                </a:xfrm>
              </p:grpSpPr>
              <p:sp>
                <p:nvSpPr>
                  <p:cNvPr id="29787" name="AutoShape 204"/>
                  <p:cNvSpPr>
                    <a:spLocks noChangeArrowheads="1"/>
                  </p:cNvSpPr>
                  <p:nvPr/>
                </p:nvSpPr>
                <p:spPr bwMode="auto">
                  <a:xfrm>
                    <a:off x="2962" y="3189"/>
                    <a:ext cx="574"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PropertyMngr</a:t>
                    </a:r>
                  </a:p>
                </p:txBody>
              </p:sp>
              <p:sp>
                <p:nvSpPr>
                  <p:cNvPr id="29788" name="AutoShape 205"/>
                  <p:cNvSpPr>
                    <a:spLocks noChangeArrowheads="1"/>
                  </p:cNvSpPr>
                  <p:nvPr/>
                </p:nvSpPr>
                <p:spPr bwMode="auto">
                  <a:xfrm>
                    <a:off x="3552" y="3189"/>
                    <a:ext cx="38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XMLUtil</a:t>
                    </a:r>
                  </a:p>
                </p:txBody>
              </p:sp>
            </p:grpSp>
            <p:grpSp>
              <p:nvGrpSpPr>
                <p:cNvPr id="29784" name="Group 206"/>
                <p:cNvGrpSpPr>
                  <a:grpSpLocks/>
                </p:cNvGrpSpPr>
                <p:nvPr/>
              </p:nvGrpSpPr>
              <p:grpSpPr bwMode="auto">
                <a:xfrm>
                  <a:off x="3099" y="2624"/>
                  <a:ext cx="1110" cy="150"/>
                  <a:chOff x="2942" y="3023"/>
                  <a:chExt cx="1063" cy="150"/>
                </a:xfrm>
              </p:grpSpPr>
              <p:sp>
                <p:nvSpPr>
                  <p:cNvPr id="29785" name="AutoShape 207"/>
                  <p:cNvSpPr>
                    <a:spLocks noChangeArrowheads="1"/>
                  </p:cNvSpPr>
                  <p:nvPr/>
                </p:nvSpPr>
                <p:spPr bwMode="auto">
                  <a:xfrm>
                    <a:off x="3477" y="3024"/>
                    <a:ext cx="528"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CisWSHelper</a:t>
                    </a:r>
                  </a:p>
                </p:txBody>
              </p:sp>
              <p:sp>
                <p:nvSpPr>
                  <p:cNvPr id="29786" name="AutoShape 208"/>
                  <p:cNvSpPr>
                    <a:spLocks noChangeArrowheads="1"/>
                  </p:cNvSpPr>
                  <p:nvPr/>
                </p:nvSpPr>
                <p:spPr bwMode="auto">
                  <a:xfrm>
                    <a:off x="2942" y="3023"/>
                    <a:ext cx="524"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CommonUtil</a:t>
                    </a:r>
                  </a:p>
                </p:txBody>
              </p:sp>
            </p:grpSp>
          </p:grpSp>
          <p:sp>
            <p:nvSpPr>
              <p:cNvPr id="29745" name="Line 214"/>
              <p:cNvSpPr>
                <a:spLocks noChangeShapeType="1"/>
              </p:cNvSpPr>
              <p:nvPr/>
            </p:nvSpPr>
            <p:spPr bwMode="auto">
              <a:xfrm flipV="1">
                <a:off x="4495800" y="2819400"/>
                <a:ext cx="784225" cy="838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46" name="AutoShape 37"/>
              <p:cNvSpPr>
                <a:spLocks noChangeArrowheads="1"/>
              </p:cNvSpPr>
              <p:nvPr/>
            </p:nvSpPr>
            <p:spPr bwMode="auto">
              <a:xfrm>
                <a:off x="2989263" y="1535113"/>
                <a:ext cx="1658938" cy="1284288"/>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Deployment Manager</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47" name="AutoShape 110"/>
              <p:cNvSpPr>
                <a:spLocks noChangeArrowheads="1"/>
              </p:cNvSpPr>
              <p:nvPr/>
            </p:nvSpPr>
            <p:spPr bwMode="auto">
              <a:xfrm>
                <a:off x="3135313" y="21590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DeployManagerImpl</a:t>
                </a:r>
              </a:p>
            </p:txBody>
          </p:sp>
          <p:sp>
            <p:nvSpPr>
              <p:cNvPr id="29748" name="AutoShape 111"/>
              <p:cNvSpPr>
                <a:spLocks noChangeArrowheads="1"/>
              </p:cNvSpPr>
              <p:nvPr/>
            </p:nvSpPr>
            <p:spPr bwMode="auto">
              <a:xfrm>
                <a:off x="3135313" y="24638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DeployManagerUtil</a:t>
                </a:r>
              </a:p>
            </p:txBody>
          </p:sp>
          <p:sp>
            <p:nvSpPr>
              <p:cNvPr id="29749" name="AutoShape 112"/>
              <p:cNvSpPr>
                <a:spLocks noChangeArrowheads="1"/>
              </p:cNvSpPr>
              <p:nvPr/>
            </p:nvSpPr>
            <p:spPr bwMode="auto">
              <a:xfrm>
                <a:off x="3135313" y="1863725"/>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a:t>
                </a:r>
              </a:p>
            </p:txBody>
          </p:sp>
          <p:grpSp>
            <p:nvGrpSpPr>
              <p:cNvPr id="29750" name="Group 259"/>
              <p:cNvGrpSpPr>
                <a:grpSpLocks/>
              </p:cNvGrpSpPr>
              <p:nvPr/>
            </p:nvGrpSpPr>
            <p:grpSpPr bwMode="auto">
              <a:xfrm>
                <a:off x="7010400" y="1560513"/>
                <a:ext cx="1676400" cy="1030288"/>
                <a:chOff x="4416" y="983"/>
                <a:chExt cx="1056" cy="649"/>
              </a:xfrm>
            </p:grpSpPr>
            <p:grpSp>
              <p:nvGrpSpPr>
                <p:cNvPr id="29775" name="Group 194"/>
                <p:cNvGrpSpPr>
                  <a:grpSpLocks/>
                </p:cNvGrpSpPr>
                <p:nvPr/>
              </p:nvGrpSpPr>
              <p:grpSpPr bwMode="auto">
                <a:xfrm>
                  <a:off x="4416" y="983"/>
                  <a:ext cx="1008" cy="649"/>
                  <a:chOff x="4560" y="935"/>
                  <a:chExt cx="1008" cy="649"/>
                </a:xfrm>
              </p:grpSpPr>
              <p:sp>
                <p:nvSpPr>
                  <p:cNvPr id="29777" name="AutoShape 32"/>
                  <p:cNvSpPr>
                    <a:spLocks noChangeArrowheads="1"/>
                  </p:cNvSpPr>
                  <p:nvPr/>
                </p:nvSpPr>
                <p:spPr bwMode="auto">
                  <a:xfrm>
                    <a:off x="4560" y="935"/>
                    <a:ext cx="1008"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WS API Interface</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78" name="AutoShape 97"/>
                  <p:cNvSpPr>
                    <a:spLocks noChangeArrowheads="1"/>
                  </p:cNvSpPr>
                  <p:nvPr/>
                </p:nvSpPr>
                <p:spPr bwMode="auto">
                  <a:xfrm>
                    <a:off x="4619" y="1172"/>
                    <a:ext cx="918"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{Module}DAO</a:t>
                    </a:r>
                  </a:p>
                </p:txBody>
              </p:sp>
              <p:sp>
                <p:nvSpPr>
                  <p:cNvPr id="29779" name="AutoShape 98"/>
                  <p:cNvSpPr>
                    <a:spLocks noChangeArrowheads="1"/>
                  </p:cNvSpPr>
                  <p:nvPr/>
                </p:nvSpPr>
                <p:spPr bwMode="auto">
                  <a:xfrm>
                    <a:off x="4625" y="1364"/>
                    <a:ext cx="907"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{Module}WSDAOImpl</a:t>
                    </a:r>
                  </a:p>
                </p:txBody>
              </p:sp>
            </p:grpSp>
            <p:pic>
              <p:nvPicPr>
                <p:cNvPr id="29776" name="Picture 256"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2" y="1416"/>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29751" name="Group 274"/>
              <p:cNvGrpSpPr>
                <a:grpSpLocks/>
              </p:cNvGrpSpPr>
              <p:nvPr/>
            </p:nvGrpSpPr>
            <p:grpSpPr bwMode="auto">
              <a:xfrm>
                <a:off x="7042150" y="2646363"/>
                <a:ext cx="1644650" cy="1030288"/>
                <a:chOff x="4436" y="1667"/>
                <a:chExt cx="1036" cy="649"/>
              </a:xfrm>
            </p:grpSpPr>
            <p:grpSp>
              <p:nvGrpSpPr>
                <p:cNvPr id="29770" name="Group 193"/>
                <p:cNvGrpSpPr>
                  <a:grpSpLocks/>
                </p:cNvGrpSpPr>
                <p:nvPr/>
              </p:nvGrpSpPr>
              <p:grpSpPr bwMode="auto">
                <a:xfrm>
                  <a:off x="4436" y="1667"/>
                  <a:ext cx="988" cy="649"/>
                  <a:chOff x="4608" y="1655"/>
                  <a:chExt cx="988" cy="649"/>
                </a:xfrm>
              </p:grpSpPr>
              <p:sp>
                <p:nvSpPr>
                  <p:cNvPr id="29772" name="AutoShape 101"/>
                  <p:cNvSpPr>
                    <a:spLocks noChangeArrowheads="1"/>
                  </p:cNvSpPr>
                  <p:nvPr/>
                </p:nvSpPr>
                <p:spPr bwMode="auto">
                  <a:xfrm>
                    <a:off x="4608" y="1655"/>
                    <a:ext cx="988"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JDBC Interface</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73" name="AutoShape 102"/>
                  <p:cNvSpPr>
                    <a:spLocks noChangeArrowheads="1"/>
                  </p:cNvSpPr>
                  <p:nvPr/>
                </p:nvSpPr>
                <p:spPr bwMode="auto">
                  <a:xfrm>
                    <a:off x="4647" y="1892"/>
                    <a:ext cx="918"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JdbcDAO</a:t>
                    </a:r>
                  </a:p>
                </p:txBody>
              </p:sp>
              <p:sp>
                <p:nvSpPr>
                  <p:cNvPr id="29774" name="AutoShape 103"/>
                  <p:cNvSpPr>
                    <a:spLocks noChangeArrowheads="1"/>
                  </p:cNvSpPr>
                  <p:nvPr/>
                </p:nvSpPr>
                <p:spPr bwMode="auto">
                  <a:xfrm>
                    <a:off x="4653" y="2084"/>
                    <a:ext cx="907"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JdbcDAOImpl</a:t>
                    </a:r>
                  </a:p>
                </p:txBody>
              </p:sp>
            </p:grpSp>
            <p:pic>
              <p:nvPicPr>
                <p:cNvPr id="29771" name="Picture 257"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2" y="2082"/>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29752" name="Line 265"/>
              <p:cNvSpPr>
                <a:spLocks noChangeShapeType="1"/>
              </p:cNvSpPr>
              <p:nvPr/>
            </p:nvSpPr>
            <p:spPr bwMode="auto">
              <a:xfrm>
                <a:off x="6581775" y="2324100"/>
                <a:ext cx="533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29753" name="Group 269"/>
              <p:cNvGrpSpPr>
                <a:grpSpLocks/>
              </p:cNvGrpSpPr>
              <p:nvPr/>
            </p:nvGrpSpPr>
            <p:grpSpPr bwMode="auto">
              <a:xfrm flipH="1">
                <a:off x="4552950" y="2371725"/>
                <a:ext cx="228600" cy="228600"/>
                <a:chOff x="1824" y="1440"/>
                <a:chExt cx="144" cy="144"/>
              </a:xfrm>
            </p:grpSpPr>
            <p:sp>
              <p:nvSpPr>
                <p:cNvPr id="29767" name="Line 266"/>
                <p:cNvSpPr>
                  <a:spLocks noChangeShapeType="1"/>
                </p:cNvSpPr>
                <p:nvPr/>
              </p:nvSpPr>
              <p:spPr bwMode="auto">
                <a:xfrm>
                  <a:off x="1824" y="1440"/>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8" name="Line 267"/>
                <p:cNvSpPr>
                  <a:spLocks noChangeShapeType="1"/>
                </p:cNvSpPr>
                <p:nvPr/>
              </p:nvSpPr>
              <p:spPr bwMode="auto">
                <a:xfrm flipH="1">
                  <a:off x="1824" y="1584"/>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9" name="Line 268"/>
                <p:cNvSpPr>
                  <a:spLocks noChangeShapeType="1"/>
                </p:cNvSpPr>
                <p:nvPr/>
              </p:nvSpPr>
              <p:spPr bwMode="auto">
                <a:xfrm flipV="1">
                  <a:off x="1824" y="1440"/>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54" name="Group 273"/>
              <p:cNvGrpSpPr>
                <a:grpSpLocks/>
              </p:cNvGrpSpPr>
              <p:nvPr/>
            </p:nvGrpSpPr>
            <p:grpSpPr bwMode="auto">
              <a:xfrm>
                <a:off x="6553200" y="2362200"/>
                <a:ext cx="571500" cy="1066800"/>
                <a:chOff x="4128" y="1488"/>
                <a:chExt cx="360" cy="672"/>
              </a:xfrm>
            </p:grpSpPr>
            <p:sp>
              <p:nvSpPr>
                <p:cNvPr id="29764" name="Line 270"/>
                <p:cNvSpPr>
                  <a:spLocks noChangeShapeType="1"/>
                </p:cNvSpPr>
                <p:nvPr/>
              </p:nvSpPr>
              <p:spPr bwMode="auto">
                <a:xfrm>
                  <a:off x="4272" y="2160"/>
                  <a:ext cx="21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5" name="Line 271"/>
                <p:cNvSpPr>
                  <a:spLocks noChangeShapeType="1"/>
                </p:cNvSpPr>
                <p:nvPr/>
              </p:nvSpPr>
              <p:spPr bwMode="auto">
                <a:xfrm flipH="1" flipV="1">
                  <a:off x="4272" y="1488"/>
                  <a:ext cx="0" cy="6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6" name="Line 272"/>
                <p:cNvSpPr>
                  <a:spLocks noChangeShapeType="1"/>
                </p:cNvSpPr>
                <p:nvPr/>
              </p:nvSpPr>
              <p:spPr bwMode="auto">
                <a:xfrm flipH="1">
                  <a:off x="4128" y="1488"/>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55" name="Group 260"/>
              <p:cNvGrpSpPr>
                <a:grpSpLocks/>
              </p:cNvGrpSpPr>
              <p:nvPr/>
            </p:nvGrpSpPr>
            <p:grpSpPr bwMode="auto">
              <a:xfrm>
                <a:off x="5062538" y="1560513"/>
                <a:ext cx="1643063" cy="1030288"/>
                <a:chOff x="3189" y="983"/>
                <a:chExt cx="1035" cy="649"/>
              </a:xfrm>
            </p:grpSpPr>
            <p:grpSp>
              <p:nvGrpSpPr>
                <p:cNvPr id="29759" name="Group 195"/>
                <p:cNvGrpSpPr>
                  <a:grpSpLocks/>
                </p:cNvGrpSpPr>
                <p:nvPr/>
              </p:nvGrpSpPr>
              <p:grpSpPr bwMode="auto">
                <a:xfrm>
                  <a:off x="3189" y="983"/>
                  <a:ext cx="987" cy="649"/>
                  <a:chOff x="3093" y="956"/>
                  <a:chExt cx="1014" cy="649"/>
                </a:xfrm>
              </p:grpSpPr>
              <p:sp>
                <p:nvSpPr>
                  <p:cNvPr id="29761" name="AutoShape 2"/>
                  <p:cNvSpPr>
                    <a:spLocks noChangeArrowheads="1"/>
                  </p:cNvSpPr>
                  <p:nvPr/>
                </p:nvSpPr>
                <p:spPr bwMode="auto">
                  <a:xfrm>
                    <a:off x="3093" y="956"/>
                    <a:ext cx="1014"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 Manager</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62" name="AutoShape 109"/>
                  <p:cNvSpPr>
                    <a:spLocks noChangeArrowheads="1"/>
                  </p:cNvSpPr>
                  <p:nvPr/>
                </p:nvSpPr>
                <p:spPr bwMode="auto">
                  <a:xfrm>
                    <a:off x="3140" y="1344"/>
                    <a:ext cx="949"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{Module}ManagerImpl</a:t>
                    </a:r>
                  </a:p>
                </p:txBody>
              </p:sp>
              <p:sp>
                <p:nvSpPr>
                  <p:cNvPr id="29763" name="AutoShape 141"/>
                  <p:cNvSpPr>
                    <a:spLocks noChangeArrowheads="1"/>
                  </p:cNvSpPr>
                  <p:nvPr/>
                </p:nvSpPr>
                <p:spPr bwMode="auto">
                  <a:xfrm>
                    <a:off x="3140" y="1152"/>
                    <a:ext cx="949"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{Module}Manager</a:t>
                    </a:r>
                  </a:p>
                </p:txBody>
              </p:sp>
            </p:grpSp>
            <p:pic>
              <p:nvPicPr>
                <p:cNvPr id="29760" name="Picture 255"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4" y="1392"/>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29756" name="Picture 252" descr="ico_Spring60x6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225" y="2486025"/>
                <a:ext cx="257175" cy="2571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9757" name="Line 264"/>
              <p:cNvSpPr>
                <a:spLocks noChangeShapeType="1"/>
              </p:cNvSpPr>
              <p:nvPr/>
            </p:nvSpPr>
            <p:spPr bwMode="auto">
              <a:xfrm>
                <a:off x="4572000" y="2276475"/>
                <a:ext cx="533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pic>
            <p:nvPicPr>
              <p:cNvPr id="29758" name="Picture 251"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6275" y="2124075"/>
                <a:ext cx="238125" cy="238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15" name="Group 14"/>
          <p:cNvGrpSpPr>
            <a:grpSpLocks/>
          </p:cNvGrpSpPr>
          <p:nvPr/>
        </p:nvGrpSpPr>
        <p:grpSpPr bwMode="auto">
          <a:xfrm>
            <a:off x="2844059" y="2667001"/>
            <a:ext cx="1320456" cy="3021013"/>
            <a:chOff x="2133600" y="2667000"/>
            <a:chExt cx="990600" cy="3020895"/>
          </a:xfrm>
        </p:grpSpPr>
        <p:sp>
          <p:nvSpPr>
            <p:cNvPr id="29733" name="Line 165"/>
            <p:cNvSpPr>
              <a:spLocks noChangeShapeType="1"/>
            </p:cNvSpPr>
            <p:nvPr/>
          </p:nvSpPr>
          <p:spPr bwMode="auto">
            <a:xfrm flipH="1">
              <a:off x="2806700" y="2667000"/>
              <a:ext cx="317500"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734" name="Group 8"/>
            <p:cNvGrpSpPr>
              <a:grpSpLocks/>
            </p:cNvGrpSpPr>
            <p:nvPr/>
          </p:nvGrpSpPr>
          <p:grpSpPr bwMode="auto">
            <a:xfrm>
              <a:off x="2133600" y="2667000"/>
              <a:ext cx="666750" cy="3020895"/>
              <a:chOff x="2133600" y="2667000"/>
              <a:chExt cx="666750" cy="3020895"/>
            </a:xfrm>
          </p:grpSpPr>
          <p:sp>
            <p:nvSpPr>
              <p:cNvPr id="29735" name="Line 166"/>
              <p:cNvSpPr>
                <a:spLocks noChangeShapeType="1"/>
              </p:cNvSpPr>
              <p:nvPr/>
            </p:nvSpPr>
            <p:spPr bwMode="auto">
              <a:xfrm>
                <a:off x="2800350" y="2667000"/>
                <a:ext cx="0" cy="1905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6" name="Line 167"/>
              <p:cNvSpPr>
                <a:spLocks noChangeShapeType="1"/>
              </p:cNvSpPr>
              <p:nvPr/>
            </p:nvSpPr>
            <p:spPr bwMode="auto">
              <a:xfrm flipH="1">
                <a:off x="2135743" y="4572000"/>
                <a:ext cx="66460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7" name="Line 167"/>
              <p:cNvSpPr>
                <a:spLocks noChangeShapeType="1"/>
              </p:cNvSpPr>
              <p:nvPr/>
            </p:nvSpPr>
            <p:spPr bwMode="auto">
              <a:xfrm flipH="1">
                <a:off x="2133600" y="4572000"/>
                <a:ext cx="2143" cy="111589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6" name="Group 15"/>
          <p:cNvGrpSpPr>
            <a:grpSpLocks/>
          </p:cNvGrpSpPr>
          <p:nvPr/>
        </p:nvGrpSpPr>
        <p:grpSpPr bwMode="auto">
          <a:xfrm>
            <a:off x="304721" y="4960081"/>
            <a:ext cx="4469236" cy="1494694"/>
            <a:chOff x="228600" y="4960077"/>
            <a:chExt cx="3352800" cy="1493906"/>
          </a:xfrm>
        </p:grpSpPr>
        <p:cxnSp>
          <p:nvCxnSpPr>
            <p:cNvPr id="29717" name="Straight Connector 4"/>
            <p:cNvCxnSpPr>
              <a:cxnSpLocks noChangeShapeType="1"/>
            </p:cNvCxnSpPr>
            <p:nvPr/>
          </p:nvCxnSpPr>
          <p:spPr bwMode="auto">
            <a:xfrm>
              <a:off x="2338736" y="5269802"/>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29718" name="Group 181"/>
            <p:cNvGrpSpPr>
              <a:grpSpLocks/>
            </p:cNvGrpSpPr>
            <p:nvPr/>
          </p:nvGrpSpPr>
          <p:grpSpPr bwMode="auto">
            <a:xfrm>
              <a:off x="2666471" y="5207426"/>
              <a:ext cx="733380" cy="590124"/>
              <a:chOff x="70" y="753"/>
              <a:chExt cx="410" cy="303"/>
            </a:xfrm>
          </p:grpSpPr>
          <p:grpSp>
            <p:nvGrpSpPr>
              <p:cNvPr id="29729" name="Group 58"/>
              <p:cNvGrpSpPr>
                <a:grpSpLocks/>
              </p:cNvGrpSpPr>
              <p:nvPr/>
            </p:nvGrpSpPr>
            <p:grpSpPr bwMode="auto">
              <a:xfrm>
                <a:off x="70" y="753"/>
                <a:ext cx="374" cy="282"/>
                <a:chOff x="4864" y="3082"/>
                <a:chExt cx="374" cy="282"/>
              </a:xfrm>
            </p:grpSpPr>
            <p:pic>
              <p:nvPicPr>
                <p:cNvPr id="29731" name="Picture 48" descr="gear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 y="3168"/>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 Box 60"/>
                <p:cNvSpPr txBox="1">
                  <a:spLocks noChangeArrowheads="1"/>
                </p:cNvSpPr>
                <p:nvPr/>
              </p:nvSpPr>
              <p:spPr bwMode="auto">
                <a:xfrm>
                  <a:off x="4864" y="3082"/>
                  <a:ext cx="24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solidFill>
                        <a:srgbClr val="000000"/>
                      </a:solidFill>
                    </a:rPr>
                    <a:t>Deploy </a:t>
                  </a:r>
                </a:p>
                <a:p>
                  <a:pPr eaLnBrk="1" hangingPunct="1"/>
                  <a:r>
                    <a:rPr lang="en-US" sz="900" dirty="0">
                      <a:solidFill>
                        <a:srgbClr val="000000"/>
                      </a:solidFill>
                    </a:rPr>
                    <a:t>Scripts</a:t>
                  </a:r>
                </a:p>
              </p:txBody>
            </p:sp>
          </p:grpSp>
          <p:sp>
            <p:nvSpPr>
              <p:cNvPr id="29730" name="Rectangle 61"/>
              <p:cNvSpPr>
                <a:spLocks noChangeArrowheads="1"/>
              </p:cNvSpPr>
              <p:nvPr/>
            </p:nvSpPr>
            <p:spPr bwMode="auto">
              <a:xfrm>
                <a:off x="96" y="768"/>
                <a:ext cx="384" cy="28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719" name="AutoShape 159"/>
            <p:cNvSpPr>
              <a:spLocks noChangeArrowheads="1"/>
            </p:cNvSpPr>
            <p:nvPr/>
          </p:nvSpPr>
          <p:spPr bwMode="auto">
            <a:xfrm>
              <a:off x="2632364" y="6027737"/>
              <a:ext cx="872836" cy="244485"/>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dirty="0" err="1" smtClean="0">
                  <a:solidFill>
                    <a:srgbClr val="000000"/>
                  </a:solidFill>
                </a:rPr>
                <a:t>deploy.properties</a:t>
              </a:r>
              <a:endParaRPr lang="en-US" sz="800" dirty="0">
                <a:solidFill>
                  <a:srgbClr val="000000"/>
                </a:solidFill>
              </a:endParaRPr>
            </a:p>
          </p:txBody>
        </p:sp>
        <p:sp>
          <p:nvSpPr>
            <p:cNvPr id="29720" name="AutoShape 174"/>
            <p:cNvSpPr>
              <a:spLocks noChangeArrowheads="1"/>
            </p:cNvSpPr>
            <p:nvPr/>
          </p:nvSpPr>
          <p:spPr bwMode="auto">
            <a:xfrm>
              <a:off x="1071914" y="5349874"/>
              <a:ext cx="623455" cy="244485"/>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build.xml</a:t>
              </a:r>
            </a:p>
          </p:txBody>
        </p:sp>
        <p:sp>
          <p:nvSpPr>
            <p:cNvPr id="29721" name="AutoShape 190"/>
            <p:cNvSpPr>
              <a:spLocks noChangeArrowheads="1"/>
            </p:cNvSpPr>
            <p:nvPr/>
          </p:nvSpPr>
          <p:spPr bwMode="auto">
            <a:xfrm>
              <a:off x="228600" y="4960077"/>
              <a:ext cx="3352800" cy="1493906"/>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22" name="Text Box 220"/>
            <p:cNvSpPr txBox="1">
              <a:spLocks noChangeArrowheads="1"/>
            </p:cNvSpPr>
            <p:nvPr/>
          </p:nvSpPr>
          <p:spPr bwMode="auto">
            <a:xfrm>
              <a:off x="715804" y="5032471"/>
              <a:ext cx="1419939" cy="27685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smtClean="0">
                  <a:solidFill>
                    <a:srgbClr val="FF0000"/>
                  </a:solidFill>
                </a:rPr>
                <a:t>PDTool Deploy Scripts</a:t>
              </a:r>
              <a:endParaRPr lang="en-US" sz="1200" b="1" dirty="0">
                <a:solidFill>
                  <a:srgbClr val="FF0000"/>
                </a:solidFill>
              </a:endParaRPr>
            </a:p>
          </p:txBody>
        </p:sp>
        <p:sp>
          <p:nvSpPr>
            <p:cNvPr id="29723" name="AutoShape 148"/>
            <p:cNvSpPr>
              <a:spLocks noChangeArrowheads="1"/>
            </p:cNvSpPr>
            <p:nvPr/>
          </p:nvSpPr>
          <p:spPr bwMode="auto">
            <a:xfrm>
              <a:off x="328264" y="6010712"/>
              <a:ext cx="2033936"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ExecutePDTool.bat </a:t>
              </a:r>
              <a:r>
                <a:rPr lang="en-US" sz="1000" dirty="0">
                  <a:solidFill>
                    <a:srgbClr val="000000"/>
                  </a:solidFill>
                </a:rPr>
                <a:t>/.</a:t>
              </a:r>
              <a:r>
                <a:rPr lang="en-US" sz="1000" dirty="0" err="1">
                  <a:solidFill>
                    <a:srgbClr val="000000"/>
                  </a:solidFill>
                </a:rPr>
                <a:t>sh</a:t>
              </a:r>
              <a:endParaRPr lang="en-US" sz="1000" dirty="0">
                <a:solidFill>
                  <a:srgbClr val="000000"/>
                </a:solidFill>
              </a:endParaRPr>
            </a:p>
          </p:txBody>
        </p:sp>
        <p:sp>
          <p:nvSpPr>
            <p:cNvPr id="29724" name="AutoShape 170"/>
            <p:cNvSpPr>
              <a:spLocks noChangeArrowheads="1"/>
            </p:cNvSpPr>
            <p:nvPr/>
          </p:nvSpPr>
          <p:spPr bwMode="auto">
            <a:xfrm>
              <a:off x="328264" y="5676505"/>
              <a:ext cx="530225"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JDK6,7</a:t>
              </a:r>
              <a:endParaRPr lang="en-US" sz="1000" dirty="0">
                <a:solidFill>
                  <a:srgbClr val="000000"/>
                </a:solidFill>
              </a:endParaRPr>
            </a:p>
          </p:txBody>
        </p:sp>
        <p:sp>
          <p:nvSpPr>
            <p:cNvPr id="29725" name="AutoShape 171"/>
            <p:cNvSpPr>
              <a:spLocks noChangeArrowheads="1"/>
            </p:cNvSpPr>
            <p:nvPr/>
          </p:nvSpPr>
          <p:spPr bwMode="auto">
            <a:xfrm>
              <a:off x="1831975" y="5682013"/>
              <a:ext cx="530225"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JRE6,7</a:t>
              </a:r>
              <a:endParaRPr lang="en-US" sz="1000" dirty="0">
                <a:solidFill>
                  <a:srgbClr val="000000"/>
                </a:solidFill>
              </a:endParaRPr>
            </a:p>
          </p:txBody>
        </p:sp>
        <p:sp>
          <p:nvSpPr>
            <p:cNvPr id="29726" name="Line 161"/>
            <p:cNvSpPr>
              <a:spLocks noChangeShapeType="1"/>
            </p:cNvSpPr>
            <p:nvPr/>
          </p:nvSpPr>
          <p:spPr bwMode="auto">
            <a:xfrm flipH="1">
              <a:off x="795453" y="5468937"/>
              <a:ext cx="276461"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27" name="AutoShape 169"/>
            <p:cNvSpPr>
              <a:spLocks noChangeArrowheads="1"/>
            </p:cNvSpPr>
            <p:nvPr/>
          </p:nvSpPr>
          <p:spPr bwMode="auto">
            <a:xfrm>
              <a:off x="375094" y="5334000"/>
              <a:ext cx="436563"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ant</a:t>
              </a:r>
            </a:p>
          </p:txBody>
        </p:sp>
        <p:sp>
          <p:nvSpPr>
            <p:cNvPr id="29728" name="Line 161"/>
            <p:cNvSpPr>
              <a:spLocks noChangeShapeType="1"/>
            </p:cNvSpPr>
            <p:nvPr/>
          </p:nvSpPr>
          <p:spPr bwMode="auto">
            <a:xfrm flipH="1">
              <a:off x="2363552" y="6170259"/>
              <a:ext cx="276461"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 name="Group 9"/>
          <p:cNvGrpSpPr>
            <a:grpSpLocks/>
          </p:cNvGrpSpPr>
          <p:nvPr/>
        </p:nvGrpSpPr>
        <p:grpSpPr bwMode="auto">
          <a:xfrm>
            <a:off x="3516985" y="1989138"/>
            <a:ext cx="647531" cy="601662"/>
            <a:chOff x="2637851" y="1989137"/>
            <a:chExt cx="486349" cy="601663"/>
          </a:xfrm>
        </p:grpSpPr>
        <p:sp>
          <p:nvSpPr>
            <p:cNvPr id="29714" name="Line 140"/>
            <p:cNvSpPr>
              <a:spLocks noChangeShapeType="1"/>
            </p:cNvSpPr>
            <p:nvPr/>
          </p:nvSpPr>
          <p:spPr bwMode="auto">
            <a:xfrm>
              <a:off x="2806700" y="2590800"/>
              <a:ext cx="3175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5" name="Line 166"/>
            <p:cNvSpPr>
              <a:spLocks noChangeShapeType="1"/>
            </p:cNvSpPr>
            <p:nvPr/>
          </p:nvSpPr>
          <p:spPr bwMode="auto">
            <a:xfrm flipH="1">
              <a:off x="2806700" y="1998662"/>
              <a:ext cx="0" cy="59213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6" name="Line 167"/>
            <p:cNvSpPr>
              <a:spLocks noChangeShapeType="1"/>
            </p:cNvSpPr>
            <p:nvPr/>
          </p:nvSpPr>
          <p:spPr bwMode="auto">
            <a:xfrm flipH="1">
              <a:off x="2637851" y="1989137"/>
              <a:ext cx="168849" cy="95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324" name="Group 180"/>
          <p:cNvGrpSpPr>
            <a:grpSpLocks/>
          </p:cNvGrpSpPr>
          <p:nvPr/>
        </p:nvGrpSpPr>
        <p:grpSpPr bwMode="auto">
          <a:xfrm>
            <a:off x="791428" y="1989138"/>
            <a:ext cx="808356" cy="3344862"/>
            <a:chOff x="336" y="1536"/>
            <a:chExt cx="240" cy="624"/>
          </a:xfrm>
        </p:grpSpPr>
        <p:sp>
          <p:nvSpPr>
            <p:cNvPr id="29712" name="Line 178"/>
            <p:cNvSpPr>
              <a:spLocks noChangeShapeType="1"/>
            </p:cNvSpPr>
            <p:nvPr/>
          </p:nvSpPr>
          <p:spPr bwMode="auto">
            <a:xfrm flipV="1">
              <a:off x="336" y="1536"/>
              <a:ext cx="0" cy="62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3" name="Line 179"/>
            <p:cNvSpPr>
              <a:spLocks noChangeShapeType="1"/>
            </p:cNvSpPr>
            <p:nvPr/>
          </p:nvSpPr>
          <p:spPr bwMode="auto">
            <a:xfrm>
              <a:off x="336" y="1536"/>
              <a:ext cx="24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421" name="Group 277"/>
          <p:cNvGrpSpPr>
            <a:grpSpLocks/>
          </p:cNvGrpSpPr>
          <p:nvPr/>
        </p:nvGrpSpPr>
        <p:grpSpPr bwMode="auto">
          <a:xfrm>
            <a:off x="5992839" y="3733800"/>
            <a:ext cx="3047206" cy="1676400"/>
            <a:chOff x="2832" y="2352"/>
            <a:chExt cx="1440" cy="1056"/>
          </a:xfrm>
        </p:grpSpPr>
        <p:grpSp>
          <p:nvGrpSpPr>
            <p:cNvPr id="29708" name="Group 212"/>
            <p:cNvGrpSpPr>
              <a:grpSpLocks/>
            </p:cNvGrpSpPr>
            <p:nvPr/>
          </p:nvGrpSpPr>
          <p:grpSpPr bwMode="auto">
            <a:xfrm flipH="1">
              <a:off x="2832" y="2352"/>
              <a:ext cx="192" cy="1056"/>
              <a:chOff x="1872" y="2304"/>
              <a:chExt cx="192" cy="864"/>
            </a:xfrm>
          </p:grpSpPr>
          <p:sp>
            <p:nvSpPr>
              <p:cNvPr id="29710" name="Line 210"/>
              <p:cNvSpPr>
                <a:spLocks noChangeShapeType="1"/>
              </p:cNvSpPr>
              <p:nvPr/>
            </p:nvSpPr>
            <p:spPr bwMode="auto">
              <a:xfrm flipV="1">
                <a:off x="1872" y="2304"/>
                <a:ext cx="0" cy="86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1" name="Line 211"/>
              <p:cNvSpPr>
                <a:spLocks noChangeShapeType="1"/>
              </p:cNvSpPr>
              <p:nvPr/>
            </p:nvSpPr>
            <p:spPr bwMode="auto">
              <a:xfrm>
                <a:off x="1872" y="230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709" name="Line 276"/>
            <p:cNvSpPr>
              <a:spLocks noChangeShapeType="1"/>
            </p:cNvSpPr>
            <p:nvPr/>
          </p:nvSpPr>
          <p:spPr bwMode="auto">
            <a:xfrm flipH="1">
              <a:off x="3024" y="3408"/>
              <a:ext cx="124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139840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4431"/>
                                        </p:tgtEl>
                                        <p:attrNameLst>
                                          <p:attrName>style.visibility</p:attrName>
                                        </p:attrNameLst>
                                      </p:cBhvr>
                                      <p:to>
                                        <p:strVal val="visible"/>
                                      </p:to>
                                    </p:set>
                                    <p:animEffect transition="in" filter="dissolve">
                                      <p:cBhvr>
                                        <p:cTn id="12" dur="500"/>
                                        <p:tgtEl>
                                          <p:spTgt spid="134431"/>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134421"/>
                                        </p:tgtEl>
                                        <p:attrNameLst>
                                          <p:attrName>style.visibility</p:attrName>
                                        </p:attrNameLst>
                                      </p:cBhvr>
                                      <p:to>
                                        <p:strVal val="visible"/>
                                      </p:to>
                                    </p:set>
                                    <p:animEffect transition="in" filter="wipe(right)">
                                      <p:cBhvr>
                                        <p:cTn id="16" dur="1000"/>
                                        <p:tgtEl>
                                          <p:spTgt spid="1344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134324"/>
                                        </p:tgtEl>
                                        <p:attrNameLst>
                                          <p:attrName>style.visibility</p:attrName>
                                        </p:attrNameLst>
                                      </p:cBhvr>
                                      <p:to>
                                        <p:strVal val="visible"/>
                                      </p:to>
                                    </p:set>
                                    <p:animEffect transition="in" filter="wipe(down)">
                                      <p:cBhvr>
                                        <p:cTn id="25" dur="500"/>
                                        <p:tgtEl>
                                          <p:spTgt spid="134324"/>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nodeType="afterGroup">
                            <p:stCondLst>
                              <p:cond delay="1500"/>
                            </p:stCondLst>
                            <p:childTnLst>
                              <p:par>
                                <p:cTn id="31" presetID="2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Development - Interfaces</a:t>
            </a:r>
          </a:p>
        </p:txBody>
      </p:sp>
      <p:sp>
        <p:nvSpPr>
          <p:cNvPr id="30723" name="Rectangle 3"/>
          <p:cNvSpPr>
            <a:spLocks noGrp="1"/>
          </p:cNvSpPr>
          <p:nvPr>
            <p:ph type="body" idx="4294967295"/>
          </p:nvPr>
        </p:nvSpPr>
        <p:spPr>
          <a:xfrm>
            <a:off x="609441" y="1066801"/>
            <a:ext cx="11376237" cy="5059363"/>
          </a:xfrm>
          <a:prstGeom prst="rect">
            <a:avLst/>
          </a:prstGeom>
        </p:spPr>
        <p:txBody>
          <a:bodyPr/>
          <a:lstStyle/>
          <a:p>
            <a:pPr marL="609600" indent="-609600">
              <a:lnSpc>
                <a:spcPct val="90000"/>
              </a:lnSpc>
            </a:pPr>
            <a:r>
              <a:rPr lang="en-US" sz="2800" b="1" i="1" dirty="0" smtClean="0">
                <a:ea typeface="ＭＳ Ｐゴシック" pitchFamily="34" charset="-128"/>
              </a:rPr>
              <a:t>CIS Web Service Interface</a:t>
            </a:r>
          </a:p>
          <a:p>
            <a:pPr marL="990600" lvl="1" indent="-533400">
              <a:lnSpc>
                <a:spcPct val="90000"/>
              </a:lnSpc>
            </a:pPr>
            <a:r>
              <a:rPr lang="en-US" sz="2400" dirty="0" smtClean="0">
                <a:ea typeface="ＭＳ Ｐゴシック" pitchFamily="34" charset="-128"/>
              </a:rPr>
              <a:t>Smallest amount of code possible required to interface with </a:t>
            </a:r>
            <a:r>
              <a:rPr lang="en-US" sz="2400" dirty="0" smtClean="0">
                <a:ea typeface="ＭＳ Ｐゴシック" pitchFamily="34" charset="-128"/>
              </a:rPr>
              <a:t>CIS </a:t>
            </a:r>
            <a:r>
              <a:rPr lang="en-US" sz="2400" dirty="0" err="1" smtClean="0">
                <a:ea typeface="ＭＳ Ｐゴシック" pitchFamily="34" charset="-128"/>
              </a:rPr>
              <a:t>x.x</a:t>
            </a:r>
            <a:r>
              <a:rPr lang="en-US" sz="2400" dirty="0" smtClean="0">
                <a:ea typeface="ＭＳ Ｐゴシック" pitchFamily="34" charset="-128"/>
              </a:rPr>
              <a:t> </a:t>
            </a:r>
            <a:r>
              <a:rPr lang="en-US" sz="2400" dirty="0" smtClean="0">
                <a:ea typeface="ＭＳ Ｐゴシック" pitchFamily="34" charset="-128"/>
              </a:rPr>
              <a:t>web service API generated classes.</a:t>
            </a:r>
          </a:p>
          <a:p>
            <a:pPr marL="990600" lvl="1" indent="-533400">
              <a:lnSpc>
                <a:spcPct val="90000"/>
              </a:lnSpc>
            </a:pPr>
            <a:r>
              <a:rPr lang="en-US" sz="2400" dirty="0" smtClean="0">
                <a:ea typeface="ＭＳ Ｐゴシック" pitchFamily="34" charset="-128"/>
              </a:rPr>
              <a:t>This should be a very thin layer on top of our WS API.  All parameters are pass-through.  No logic lives here.</a:t>
            </a:r>
          </a:p>
          <a:p>
            <a:pPr marL="990600" lvl="1" indent="-533400">
              <a:lnSpc>
                <a:spcPct val="90000"/>
              </a:lnSpc>
            </a:pPr>
            <a:r>
              <a:rPr lang="en-US" sz="2400" dirty="0" smtClean="0">
                <a:ea typeface="ＭＳ Ｐゴシック" pitchFamily="34" charset="-128"/>
              </a:rPr>
              <a:t>Handles exceptions from CIS</a:t>
            </a:r>
          </a:p>
          <a:p>
            <a:pPr marL="990600" lvl="1" indent="-533400">
              <a:lnSpc>
                <a:spcPct val="90000"/>
              </a:lnSpc>
            </a:pPr>
            <a:r>
              <a:rPr lang="en-US" sz="2400" dirty="0" smtClean="0">
                <a:ea typeface="ＭＳ Ｐゴシック" pitchFamily="34" charset="-128"/>
              </a:rPr>
              <a:t>Handles output standardization and exceptions</a:t>
            </a:r>
          </a:p>
          <a:p>
            <a:pPr marL="990600" lvl="1" indent="-533400">
              <a:lnSpc>
                <a:spcPct val="90000"/>
              </a:lnSpc>
            </a:pPr>
            <a:endParaRPr lang="en-US" sz="2400" dirty="0" smtClean="0">
              <a:ea typeface="ＭＳ Ｐゴシック" pitchFamily="34" charset="-128"/>
            </a:endParaRPr>
          </a:p>
          <a:p>
            <a:pPr marL="609600" indent="-609600">
              <a:lnSpc>
                <a:spcPct val="90000"/>
              </a:lnSpc>
            </a:pPr>
            <a:r>
              <a:rPr lang="en-US" sz="2800" b="1" i="1" dirty="0" smtClean="0">
                <a:ea typeface="ＭＳ Ｐゴシック" pitchFamily="34" charset="-128"/>
              </a:rPr>
              <a:t>CIS Published Procedures</a:t>
            </a:r>
          </a:p>
          <a:p>
            <a:pPr marL="990600" lvl="1" indent="-533400">
              <a:lnSpc>
                <a:spcPct val="90000"/>
              </a:lnSpc>
            </a:pPr>
            <a:r>
              <a:rPr lang="en-US" sz="2400" dirty="0" smtClean="0">
                <a:ea typeface="ＭＳ Ｐゴシック" pitchFamily="34" charset="-128"/>
              </a:rPr>
              <a:t>Generically invoke published procedures using the </a:t>
            </a:r>
            <a:r>
              <a:rPr lang="en-US" sz="2400" dirty="0" err="1" smtClean="0">
                <a:ea typeface="ＭＳ Ｐゴシック" pitchFamily="34" charset="-128"/>
              </a:rPr>
              <a:t>executeProcedure</a:t>
            </a:r>
            <a:r>
              <a:rPr lang="en-US" sz="2400" dirty="0" smtClean="0">
                <a:ea typeface="ＭＳ Ｐゴシック" pitchFamily="34" charset="-128"/>
              </a:rPr>
              <a:t>() Web Service API.</a:t>
            </a:r>
            <a:endParaRPr lang="en-US" sz="2000" dirty="0" smtClean="0">
              <a:ea typeface="ＭＳ Ｐゴシック" pitchFamily="34" charset="-128"/>
            </a:endParaRPr>
          </a:p>
        </p:txBody>
      </p:sp>
    </p:spTree>
    <p:extLst>
      <p:ext uri="{BB962C8B-B14F-4D97-AF65-F5344CB8AC3E}">
        <p14:creationId xmlns:p14="http://schemas.microsoft.com/office/powerpoint/2010/main" val="1666524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Development – Module Manager</a:t>
            </a:r>
          </a:p>
        </p:txBody>
      </p:sp>
      <p:sp>
        <p:nvSpPr>
          <p:cNvPr id="31747" name="Rectangle 4"/>
          <p:cNvSpPr>
            <a:spLocks noGrp="1"/>
          </p:cNvSpPr>
          <p:nvPr>
            <p:ph type="body" idx="4294967295"/>
          </p:nvPr>
        </p:nvSpPr>
        <p:spPr>
          <a:xfrm>
            <a:off x="609441" y="1066800"/>
            <a:ext cx="10258928" cy="381000"/>
          </a:xfrm>
          <a:prstGeom prst="rect">
            <a:avLst/>
          </a:prstGeom>
        </p:spPr>
        <p:txBody>
          <a:bodyPr/>
          <a:lstStyle/>
          <a:p>
            <a:r>
              <a:rPr lang="en-US" sz="1800" smtClean="0">
                <a:ea typeface="ＭＳ Ｐゴシック" pitchFamily="34" charset="-128"/>
              </a:rPr>
              <a:t>Module Manager and Web Service API Conventions</a:t>
            </a:r>
          </a:p>
        </p:txBody>
      </p:sp>
      <p:sp>
        <p:nvSpPr>
          <p:cNvPr id="31748" name="AutoShape 97"/>
          <p:cNvSpPr>
            <a:spLocks noChangeArrowheads="1"/>
          </p:cNvSpPr>
          <p:nvPr/>
        </p:nvSpPr>
        <p:spPr bwMode="auto">
          <a:xfrm>
            <a:off x="366088" y="1544638"/>
            <a:ext cx="4915736" cy="3829050"/>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u="sng" dirty="0">
                <a:solidFill>
                  <a:srgbClr val="000000"/>
                </a:solidFill>
              </a:rPr>
              <a:t>Module Manager</a:t>
            </a:r>
          </a:p>
          <a:p>
            <a:pPr>
              <a:spcBef>
                <a:spcPct val="50000"/>
              </a:spcBef>
            </a:pPr>
            <a:r>
              <a:rPr lang="en-US" sz="1200" dirty="0">
                <a:solidFill>
                  <a:srgbClr val="000000"/>
                </a:solidFill>
              </a:rPr>
              <a:t>Package: </a:t>
            </a:r>
            <a:r>
              <a:rPr lang="en-US" sz="1200" dirty="0" err="1" smtClean="0">
                <a:solidFill>
                  <a:srgbClr val="000000"/>
                </a:solidFill>
              </a:rPr>
              <a:t>com.cisco.dvbu.ps.deploytool.services</a:t>
            </a:r>
            <a:endParaRPr lang="en-US" sz="1200" dirty="0">
              <a:solidFill>
                <a:srgbClr val="000000"/>
              </a:solidFill>
            </a:endParaRPr>
          </a:p>
          <a:p>
            <a:pPr>
              <a:spcBef>
                <a:spcPct val="50000"/>
              </a:spcBef>
            </a:pPr>
            <a:r>
              <a:rPr lang="en-US" sz="1200" u="sng" dirty="0">
                <a:solidFill>
                  <a:srgbClr val="000000"/>
                </a:solidFill>
              </a:rPr>
              <a:t>Resource APIs</a:t>
            </a:r>
          </a:p>
          <a:p>
            <a:pPr>
              <a:spcBef>
                <a:spcPct val="50000"/>
              </a:spcBef>
            </a:pPr>
            <a:r>
              <a:rPr lang="en-US" sz="1200" dirty="0">
                <a:solidFill>
                  <a:srgbClr val="000000"/>
                </a:solidFill>
              </a:rPr>
              <a:t> </a:t>
            </a:r>
            <a:r>
              <a:rPr lang="en-US" sz="1200" dirty="0" err="1">
                <a:solidFill>
                  <a:srgbClr val="000000"/>
                </a:solidFill>
              </a:rPr>
              <a:t>TriggerMananger.updateTriggerSchedule</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DataSourceManager.updateDataSources</a:t>
            </a:r>
            <a:endParaRPr lang="en-US" sz="1200" dirty="0">
              <a:solidFill>
                <a:srgbClr val="000000"/>
              </a:solidFill>
            </a:endParaRPr>
          </a:p>
          <a:p>
            <a:pPr>
              <a:spcBef>
                <a:spcPct val="50000"/>
              </a:spcBef>
            </a:pPr>
            <a:r>
              <a:rPr lang="en-US" sz="1200" u="sng" dirty="0">
                <a:solidFill>
                  <a:srgbClr val="000000"/>
                </a:solidFill>
              </a:rPr>
              <a:t>User APIs</a:t>
            </a:r>
          </a:p>
          <a:p>
            <a:pPr>
              <a:spcBef>
                <a:spcPct val="50000"/>
              </a:spcBef>
            </a:pPr>
            <a:r>
              <a:rPr lang="en-US" sz="1200" dirty="0">
                <a:solidFill>
                  <a:srgbClr val="000000"/>
                </a:solidFill>
              </a:rPr>
              <a:t> </a:t>
            </a:r>
            <a:r>
              <a:rPr lang="en-US" sz="1200" dirty="0" err="1">
                <a:solidFill>
                  <a:srgbClr val="000000"/>
                </a:solidFill>
              </a:rPr>
              <a:t>UserManager.createOrUpdateUsers</a:t>
            </a:r>
            <a:endParaRPr lang="en-US" sz="1200" dirty="0">
              <a:solidFill>
                <a:srgbClr val="000000"/>
              </a:solidFill>
            </a:endParaRPr>
          </a:p>
          <a:p>
            <a:pPr>
              <a:spcBef>
                <a:spcPct val="50000"/>
              </a:spcBef>
            </a:pPr>
            <a:r>
              <a:rPr lang="en-US" sz="1200" dirty="0">
                <a:solidFill>
                  <a:srgbClr val="000000"/>
                </a:solidFill>
              </a:rPr>
              <a:t>  </a:t>
            </a:r>
          </a:p>
          <a:p>
            <a:pPr>
              <a:spcBef>
                <a:spcPct val="50000"/>
              </a:spcBef>
            </a:pPr>
            <a:r>
              <a:rPr lang="en-US" sz="1200" dirty="0">
                <a:solidFill>
                  <a:srgbClr val="000000"/>
                </a:solidFill>
              </a:rPr>
              <a:t> </a:t>
            </a:r>
          </a:p>
          <a:p>
            <a:pPr>
              <a:spcBef>
                <a:spcPct val="50000"/>
              </a:spcBef>
            </a:pPr>
            <a:r>
              <a:rPr lang="en-US" sz="1200" dirty="0">
                <a:solidFill>
                  <a:srgbClr val="000000"/>
                </a:solidFill>
              </a:rPr>
              <a:t>  </a:t>
            </a:r>
          </a:p>
          <a:p>
            <a:pPr>
              <a:spcBef>
                <a:spcPct val="50000"/>
              </a:spcBef>
            </a:pPr>
            <a:r>
              <a:rPr lang="en-US" sz="1200" u="sng" dirty="0">
                <a:solidFill>
                  <a:srgbClr val="000000"/>
                </a:solidFill>
              </a:rPr>
              <a:t>Server APIs</a:t>
            </a:r>
          </a:p>
          <a:p>
            <a:pPr>
              <a:spcBef>
                <a:spcPct val="50000"/>
              </a:spcBef>
            </a:pPr>
            <a:r>
              <a:rPr lang="en-US" sz="1200" dirty="0">
                <a:solidFill>
                  <a:srgbClr val="000000"/>
                </a:solidFill>
              </a:rPr>
              <a:t> </a:t>
            </a:r>
            <a:r>
              <a:rPr lang="en-US" sz="1200" dirty="0" err="1">
                <a:solidFill>
                  <a:srgbClr val="000000"/>
                </a:solidFill>
              </a:rPr>
              <a:t>ServerAttrManager.updateServerAttributes</a:t>
            </a:r>
            <a:endParaRPr lang="en-US" sz="1200" dirty="0">
              <a:solidFill>
                <a:srgbClr val="000000"/>
              </a:solidFill>
            </a:endParaRPr>
          </a:p>
        </p:txBody>
      </p:sp>
      <p:sp>
        <p:nvSpPr>
          <p:cNvPr id="31749" name="AutoShape 98"/>
          <p:cNvSpPr>
            <a:spLocks noChangeArrowheads="1"/>
          </p:cNvSpPr>
          <p:nvPr/>
        </p:nvSpPr>
        <p:spPr bwMode="auto">
          <a:xfrm>
            <a:off x="6500707" y="1512889"/>
            <a:ext cx="5383398" cy="4188381"/>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u="sng" dirty="0">
                <a:solidFill>
                  <a:srgbClr val="000000"/>
                </a:solidFill>
              </a:rPr>
              <a:t>CIS WS API Interface</a:t>
            </a:r>
          </a:p>
          <a:p>
            <a:pPr>
              <a:spcBef>
                <a:spcPct val="50000"/>
              </a:spcBef>
            </a:pPr>
            <a:r>
              <a:rPr lang="en-US" sz="1200" dirty="0">
                <a:solidFill>
                  <a:srgbClr val="000000"/>
                </a:solidFill>
              </a:rPr>
              <a:t>Package for CIS Web Service API: </a:t>
            </a:r>
            <a:r>
              <a:rPr lang="en-US" sz="1200" dirty="0" err="1" smtClean="0">
                <a:solidFill>
                  <a:srgbClr val="000000"/>
                </a:solidFill>
              </a:rPr>
              <a:t>com.cisco.dvbu.ps.deploytool.dao</a:t>
            </a:r>
            <a:r>
              <a:rPr lang="en-US" sz="1200" dirty="0" smtClean="0">
                <a:solidFill>
                  <a:srgbClr val="000000"/>
                </a:solidFill>
              </a:rPr>
              <a:t> </a:t>
            </a:r>
            <a:r>
              <a:rPr lang="en-US" sz="1200" dirty="0">
                <a:solidFill>
                  <a:srgbClr val="000000"/>
                </a:solidFill>
              </a:rPr>
              <a:t>&amp; .</a:t>
            </a:r>
            <a:r>
              <a:rPr lang="en-US" sz="1200" dirty="0" err="1">
                <a:solidFill>
                  <a:srgbClr val="000000"/>
                </a:solidFill>
              </a:rPr>
              <a:t>wsapi</a:t>
            </a:r>
            <a:endParaRPr lang="en-US" sz="1200" dirty="0">
              <a:solidFill>
                <a:srgbClr val="000000"/>
              </a:solidFill>
            </a:endParaRPr>
          </a:p>
          <a:p>
            <a:pPr>
              <a:spcBef>
                <a:spcPct val="50000"/>
              </a:spcBef>
            </a:pPr>
            <a:r>
              <a:rPr lang="en-US" sz="1200" u="sng" dirty="0">
                <a:solidFill>
                  <a:srgbClr val="000000"/>
                </a:solidFill>
              </a:rPr>
              <a:t>Resource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TriggerDAO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TriggerWSDAOImpl</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DataSourceDAO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DataSourceWSDAOImpl</a:t>
            </a:r>
            <a:endParaRPr lang="en-US" sz="1200" dirty="0">
              <a:solidFill>
                <a:srgbClr val="000000"/>
              </a:solidFill>
            </a:endParaRPr>
          </a:p>
          <a:p>
            <a:pPr>
              <a:spcBef>
                <a:spcPct val="50000"/>
              </a:spcBef>
            </a:pPr>
            <a:r>
              <a:rPr lang="en-US" sz="1200" u="sng" dirty="0">
                <a:solidFill>
                  <a:srgbClr val="000000"/>
                </a:solidFill>
              </a:rPr>
              <a:t>User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UserDAO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UserWSDAOImpl</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createUser</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UpdateUser</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getUser</a:t>
            </a:r>
            <a:endParaRPr lang="en-US" sz="1200" dirty="0">
              <a:solidFill>
                <a:srgbClr val="000000"/>
              </a:solidFill>
            </a:endParaRPr>
          </a:p>
          <a:p>
            <a:pPr>
              <a:spcBef>
                <a:spcPct val="50000"/>
              </a:spcBef>
            </a:pPr>
            <a:r>
              <a:rPr lang="en-US" sz="1200" u="sng" dirty="0">
                <a:solidFill>
                  <a:srgbClr val="000000"/>
                </a:solidFill>
              </a:rPr>
              <a:t>Server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ServerAttrDAO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ServerAttrWSDAOImpl</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updateServerAttributes</a:t>
            </a:r>
            <a:endParaRPr lang="en-US" sz="1200" dirty="0">
              <a:solidFill>
                <a:srgbClr val="000000"/>
              </a:solidFill>
            </a:endParaRPr>
          </a:p>
        </p:txBody>
      </p:sp>
      <p:sp>
        <p:nvSpPr>
          <p:cNvPr id="31750" name="Line 101"/>
          <p:cNvSpPr>
            <a:spLocks noChangeShapeType="1"/>
          </p:cNvSpPr>
          <p:nvPr/>
        </p:nvSpPr>
        <p:spPr bwMode="auto">
          <a:xfrm>
            <a:off x="4164515" y="3657600"/>
            <a:ext cx="2844059"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1" name="Line 102"/>
          <p:cNvSpPr>
            <a:spLocks noChangeShapeType="1"/>
          </p:cNvSpPr>
          <p:nvPr/>
        </p:nvSpPr>
        <p:spPr bwMode="auto">
          <a:xfrm>
            <a:off x="4164515" y="3657600"/>
            <a:ext cx="2844059"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2" name="Line 103"/>
          <p:cNvSpPr>
            <a:spLocks noChangeShapeType="1"/>
          </p:cNvSpPr>
          <p:nvPr/>
        </p:nvSpPr>
        <p:spPr bwMode="auto">
          <a:xfrm>
            <a:off x="4164515" y="3657600"/>
            <a:ext cx="2844059"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3" name="Line 105"/>
          <p:cNvSpPr>
            <a:spLocks noChangeShapeType="1"/>
          </p:cNvSpPr>
          <p:nvPr/>
        </p:nvSpPr>
        <p:spPr bwMode="auto">
          <a:xfrm>
            <a:off x="4570810" y="2857500"/>
            <a:ext cx="2187799"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4" name="Line 106"/>
          <p:cNvSpPr>
            <a:spLocks noChangeShapeType="1"/>
          </p:cNvSpPr>
          <p:nvPr/>
        </p:nvSpPr>
        <p:spPr bwMode="auto">
          <a:xfrm>
            <a:off x="4570810" y="3124200"/>
            <a:ext cx="2187799"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5" name="Line 107"/>
          <p:cNvSpPr>
            <a:spLocks noChangeShapeType="1"/>
          </p:cNvSpPr>
          <p:nvPr/>
        </p:nvSpPr>
        <p:spPr bwMode="auto">
          <a:xfrm>
            <a:off x="4773957" y="5029200"/>
            <a:ext cx="198465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6" name="Text Box 111"/>
          <p:cNvSpPr txBox="1">
            <a:spLocks noChangeArrowheads="1"/>
          </p:cNvSpPr>
          <p:nvPr/>
        </p:nvSpPr>
        <p:spPr bwMode="auto">
          <a:xfrm>
            <a:off x="711015" y="5537200"/>
            <a:ext cx="9141619"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u="sng" dirty="0"/>
              <a:t>Module Manager Notes</a:t>
            </a:r>
          </a:p>
          <a:p>
            <a:pPr eaLnBrk="1" hangingPunct="1">
              <a:spcBef>
                <a:spcPct val="50000"/>
              </a:spcBef>
              <a:buFontTx/>
              <a:buChar char="•"/>
            </a:pPr>
            <a:r>
              <a:rPr lang="en-US" sz="1200" dirty="0"/>
              <a:t> Will contain Public interfaces for ANT and Command line. </a:t>
            </a:r>
          </a:p>
          <a:p>
            <a:pPr eaLnBrk="1" hangingPunct="1">
              <a:spcBef>
                <a:spcPct val="50000"/>
              </a:spcBef>
              <a:buFontTx/>
              <a:buChar char="•"/>
            </a:pPr>
            <a:r>
              <a:rPr lang="en-US" sz="1200" dirty="0"/>
              <a:t> May contain interfaces with business logic that invoke more than one CIS WS API</a:t>
            </a:r>
          </a:p>
          <a:p>
            <a:pPr eaLnBrk="1" hangingPunct="1">
              <a:spcBef>
                <a:spcPct val="50000"/>
              </a:spcBef>
              <a:buFontTx/>
              <a:buChar char="•"/>
            </a:pPr>
            <a:r>
              <a:rPr lang="en-US" sz="1200" dirty="0"/>
              <a:t> Will contain a one for one interface to the CIS WS API</a:t>
            </a:r>
          </a:p>
        </p:txBody>
      </p:sp>
    </p:spTree>
    <p:extLst>
      <p:ext uri="{BB962C8B-B14F-4D97-AF65-F5344CB8AC3E}">
        <p14:creationId xmlns:p14="http://schemas.microsoft.com/office/powerpoint/2010/main" val="306296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Development – Module Manager</a:t>
            </a:r>
          </a:p>
        </p:txBody>
      </p:sp>
      <p:sp>
        <p:nvSpPr>
          <p:cNvPr id="32771" name="Rectangle 3"/>
          <p:cNvSpPr>
            <a:spLocks noGrp="1"/>
          </p:cNvSpPr>
          <p:nvPr>
            <p:ph type="body" idx="4294967295"/>
          </p:nvPr>
        </p:nvSpPr>
        <p:spPr>
          <a:xfrm>
            <a:off x="304721" y="1066800"/>
            <a:ext cx="11274663" cy="5562600"/>
          </a:xfrm>
          <a:prstGeom prst="rect">
            <a:avLst/>
          </a:prstGeom>
        </p:spPr>
        <p:txBody>
          <a:bodyPr/>
          <a:lstStyle/>
          <a:p>
            <a:pPr marL="609600" indent="-609600">
              <a:lnSpc>
                <a:spcPct val="80000"/>
              </a:lnSpc>
            </a:pPr>
            <a:r>
              <a:rPr lang="en-US" sz="2800" b="1" i="1" smtClean="0">
                <a:ea typeface="ＭＳ Ｐゴシック" pitchFamily="34" charset="-128"/>
              </a:rPr>
              <a:t>Module Manager</a:t>
            </a:r>
            <a:r>
              <a:rPr lang="en-US" sz="2800" smtClean="0">
                <a:ea typeface="ＭＳ Ｐゴシック" pitchFamily="34" charset="-128"/>
              </a:rPr>
              <a:t>  {Module}ManagerImpl</a:t>
            </a:r>
          </a:p>
          <a:p>
            <a:pPr marL="990600" lvl="1" indent="-533400">
              <a:lnSpc>
                <a:spcPct val="80000"/>
              </a:lnSpc>
            </a:pPr>
            <a:r>
              <a:rPr lang="en-US" sz="2400" smtClean="0">
                <a:ea typeface="ＭＳ Ｐゴシック" pitchFamily="34" charset="-128"/>
              </a:rPr>
              <a:t>Implements a common pattern within a module:</a:t>
            </a:r>
          </a:p>
          <a:p>
            <a:pPr marL="990600" lvl="1" indent="-533400">
              <a:lnSpc>
                <a:spcPct val="80000"/>
              </a:lnSpc>
            </a:pPr>
            <a:r>
              <a:rPr lang="en-US" sz="2400" smtClean="0">
                <a:ea typeface="ＭＳ Ｐゴシック" pitchFamily="34" charset="-128"/>
              </a:rPr>
              <a:t>Common interface for Ant or command line</a:t>
            </a:r>
          </a:p>
          <a:p>
            <a:pPr marL="990600" lvl="1" indent="-533400">
              <a:lnSpc>
                <a:spcPct val="80000"/>
              </a:lnSpc>
            </a:pPr>
            <a:r>
              <a:rPr lang="en-US" sz="2400" smtClean="0">
                <a:ea typeface="ＭＳ Ｐゴシック" pitchFamily="34" charset="-128"/>
              </a:rPr>
              <a:t>Common XML property file (modules.xml) parsing</a:t>
            </a:r>
          </a:p>
          <a:p>
            <a:pPr marL="1371600" lvl="2" indent="-457200">
              <a:lnSpc>
                <a:spcPct val="80000"/>
              </a:lnSpc>
            </a:pPr>
            <a:r>
              <a:rPr lang="en-US" sz="2000" smtClean="0">
                <a:ea typeface="ＭＳ Ｐゴシック" pitchFamily="34" charset="-128"/>
              </a:rPr>
              <a:t>Iterate over lists of properties with invocation to the CIS Web service or JDBC interface for each instance.</a:t>
            </a:r>
          </a:p>
          <a:p>
            <a:pPr marL="990600" lvl="1" indent="-533400">
              <a:lnSpc>
                <a:spcPct val="80000"/>
              </a:lnSpc>
            </a:pPr>
            <a:r>
              <a:rPr lang="en-US" sz="2400" smtClean="0">
                <a:ea typeface="ＭＳ Ｐゴシック" pitchFamily="34" charset="-128"/>
              </a:rPr>
              <a:t>Common logging</a:t>
            </a:r>
          </a:p>
          <a:p>
            <a:pPr marL="990600" lvl="1" indent="-533400">
              <a:lnSpc>
                <a:spcPct val="80000"/>
              </a:lnSpc>
            </a:pPr>
            <a:r>
              <a:rPr lang="en-US" sz="2400" smtClean="0">
                <a:ea typeface="ＭＳ Ｐゴシック" pitchFamily="34" charset="-128"/>
              </a:rPr>
              <a:t>Common exception handling</a:t>
            </a:r>
          </a:p>
          <a:p>
            <a:pPr marL="990600" lvl="1" indent="-533400">
              <a:lnSpc>
                <a:spcPct val="80000"/>
              </a:lnSpc>
            </a:pPr>
            <a:r>
              <a:rPr lang="en-US" sz="2400" smtClean="0">
                <a:ea typeface="ＭＳ Ｐゴシック" pitchFamily="34" charset="-128"/>
              </a:rPr>
              <a:t>Common pattern for invoking the Web Service or JDBC API </a:t>
            </a:r>
          </a:p>
          <a:p>
            <a:pPr marL="990600" lvl="1" indent="-533400">
              <a:lnSpc>
                <a:spcPct val="80000"/>
              </a:lnSpc>
            </a:pPr>
            <a:r>
              <a:rPr lang="en-US" sz="2400" smtClean="0">
                <a:ea typeface="ＭＳ Ｐゴシック" pitchFamily="34" charset="-128"/>
              </a:rPr>
              <a:t>Common parameter formulation and construction is done in this module.  </a:t>
            </a:r>
          </a:p>
          <a:p>
            <a:pPr marL="1371600" lvl="2" indent="-457200">
              <a:lnSpc>
                <a:spcPct val="80000"/>
              </a:lnSpc>
            </a:pPr>
            <a:r>
              <a:rPr lang="en-US" sz="2000" smtClean="0">
                <a:ea typeface="ＭＳ Ｐゴシック" pitchFamily="34" charset="-128"/>
              </a:rPr>
              <a:t>This way, the interface can invoke either JDBC or Web Services API.</a:t>
            </a:r>
          </a:p>
        </p:txBody>
      </p:sp>
    </p:spTree>
    <p:extLst>
      <p:ext uri="{BB962C8B-B14F-4D97-AF65-F5344CB8AC3E}">
        <p14:creationId xmlns:p14="http://schemas.microsoft.com/office/powerpoint/2010/main" val="2587716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Basic Information</a:t>
            </a:r>
            <a:endParaRPr lang="en-US" sz="4800" dirty="0"/>
          </a:p>
        </p:txBody>
      </p:sp>
    </p:spTree>
    <p:extLst>
      <p:ext uri="{BB962C8B-B14F-4D97-AF65-F5344CB8AC3E}">
        <p14:creationId xmlns:p14="http://schemas.microsoft.com/office/powerpoint/2010/main" val="3790706868"/>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Development – Common Framework</a:t>
            </a:r>
          </a:p>
        </p:txBody>
      </p:sp>
      <p:sp>
        <p:nvSpPr>
          <p:cNvPr id="33795" name="Rectangle 3"/>
          <p:cNvSpPr>
            <a:spLocks noGrp="1"/>
          </p:cNvSpPr>
          <p:nvPr>
            <p:ph type="body" idx="4294967295"/>
          </p:nvPr>
        </p:nvSpPr>
        <p:spPr>
          <a:xfrm>
            <a:off x="609441" y="1219200"/>
            <a:ext cx="10969943" cy="4724400"/>
          </a:xfrm>
          <a:prstGeom prst="rect">
            <a:avLst/>
          </a:prstGeom>
        </p:spPr>
        <p:txBody>
          <a:bodyPr/>
          <a:lstStyle/>
          <a:p>
            <a:r>
              <a:rPr lang="en-US" sz="2800" b="1" i="1" dirty="0" smtClean="0">
                <a:ea typeface="ＭＳ Ｐゴシック" pitchFamily="34" charset="-128"/>
              </a:rPr>
              <a:t>Common Framework</a:t>
            </a:r>
          </a:p>
          <a:p>
            <a:pPr lvl="1"/>
            <a:r>
              <a:rPr lang="en-US" sz="2400" dirty="0" smtClean="0">
                <a:ea typeface="ＭＳ Ｐゴシック" pitchFamily="34" charset="-128"/>
              </a:rPr>
              <a:t>Logging</a:t>
            </a:r>
          </a:p>
          <a:p>
            <a:pPr lvl="1"/>
            <a:r>
              <a:rPr lang="en-US" sz="2400" dirty="0" smtClean="0">
                <a:ea typeface="ＭＳ Ｐゴシック" pitchFamily="34" charset="-128"/>
              </a:rPr>
              <a:t>XML Utilities for XML Property file parsing</a:t>
            </a:r>
          </a:p>
          <a:p>
            <a:pPr lvl="1"/>
            <a:r>
              <a:rPr lang="en-US" sz="2400" dirty="0" smtClean="0">
                <a:ea typeface="ＭＳ Ｐゴシック" pitchFamily="34" charset="-128"/>
              </a:rPr>
              <a:t>Password encryption/decryption</a:t>
            </a:r>
          </a:p>
          <a:p>
            <a:pPr lvl="1"/>
            <a:r>
              <a:rPr lang="en-US" sz="2400" dirty="0" smtClean="0">
                <a:ea typeface="ＭＳ Ｐゴシック" pitchFamily="34" charset="-128"/>
              </a:rPr>
              <a:t>Common Utilities</a:t>
            </a:r>
          </a:p>
          <a:p>
            <a:pPr lvl="1"/>
            <a:r>
              <a:rPr lang="en-US" sz="2400" dirty="0" smtClean="0">
                <a:ea typeface="ＭＳ Ｐゴシック" pitchFamily="34" charset="-128"/>
              </a:rPr>
              <a:t>Error handling</a:t>
            </a:r>
          </a:p>
          <a:p>
            <a:pPr lvl="1"/>
            <a:r>
              <a:rPr lang="en-US" sz="2400" dirty="0" smtClean="0">
                <a:ea typeface="ＭＳ Ｐゴシック" pitchFamily="34" charset="-128"/>
              </a:rPr>
              <a:t>CIS </a:t>
            </a:r>
            <a:r>
              <a:rPr lang="en-US" sz="2400" dirty="0" err="1" smtClean="0">
                <a:ea typeface="ＭＳ Ｐゴシック" pitchFamily="34" charset="-128"/>
              </a:rPr>
              <a:t>x.x</a:t>
            </a:r>
            <a:r>
              <a:rPr lang="en-US" sz="2400" dirty="0" smtClean="0">
                <a:ea typeface="ＭＳ Ｐゴシック" pitchFamily="34" charset="-128"/>
              </a:rPr>
              <a:t> web </a:t>
            </a:r>
            <a:r>
              <a:rPr lang="en-US" sz="2400" dirty="0" smtClean="0">
                <a:ea typeface="ＭＳ Ｐゴシック" pitchFamily="34" charset="-128"/>
              </a:rPr>
              <a:t>service API generated jar for JAXB classes</a:t>
            </a:r>
          </a:p>
        </p:txBody>
      </p:sp>
    </p:spTree>
    <p:extLst>
      <p:ext uri="{BB962C8B-B14F-4D97-AF65-F5344CB8AC3E}">
        <p14:creationId xmlns:p14="http://schemas.microsoft.com/office/powerpoint/2010/main" val="2095556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PDTool </a:t>
            </a:r>
            <a:r>
              <a:rPr lang="en-US" dirty="0" smtClean="0">
                <a:ea typeface="ＭＳ Ｐゴシック" pitchFamily="34" charset="-128"/>
              </a:rPr>
              <a:t>Command Line Execution</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dirty="0" smtClean="0"/>
              <a:t>Command Line Execution</a:t>
            </a:r>
          </a:p>
          <a:p>
            <a:pPr lvl="1">
              <a:lnSpc>
                <a:spcPct val="80000"/>
              </a:lnSpc>
              <a:defRPr/>
            </a:pPr>
            <a:r>
              <a:rPr lang="en-US" dirty="0" smtClean="0"/>
              <a:t>One shell/batch script for orchestration</a:t>
            </a:r>
          </a:p>
          <a:p>
            <a:pPr lvl="2">
              <a:lnSpc>
                <a:spcPct val="80000"/>
              </a:lnSpc>
              <a:defRPr/>
            </a:pPr>
            <a:r>
              <a:rPr lang="en-US" dirty="0" smtClean="0"/>
              <a:t>ExecutePDTool.bat  or .</a:t>
            </a:r>
            <a:r>
              <a:rPr lang="en-US" dirty="0" err="1" smtClean="0"/>
              <a:t>sh</a:t>
            </a:r>
            <a:endParaRPr lang="en-US" dirty="0" smtClean="0"/>
          </a:p>
          <a:p>
            <a:pPr lvl="3">
              <a:lnSpc>
                <a:spcPct val="80000"/>
              </a:lnSpc>
              <a:defRPr/>
            </a:pPr>
            <a:r>
              <a:rPr lang="en-US" sz="1800" dirty="0" smtClean="0"/>
              <a:t>-exec ../resources/plans/</a:t>
            </a:r>
            <a:r>
              <a:rPr lang="en-US" sz="1800" dirty="0" err="1" smtClean="0"/>
              <a:t>PDTool.dp</a:t>
            </a:r>
            <a:endParaRPr lang="en-US" sz="1800" dirty="0" smtClean="0"/>
          </a:p>
          <a:p>
            <a:pPr lvl="3">
              <a:lnSpc>
                <a:spcPct val="80000"/>
              </a:lnSpc>
              <a:defRPr/>
            </a:pPr>
            <a:endParaRPr lang="en-US" sz="1800" dirty="0"/>
          </a:p>
          <a:p>
            <a:pPr marL="1371600" lvl="3" indent="0">
              <a:lnSpc>
                <a:spcPct val="80000"/>
              </a:lnSpc>
              <a:buFontTx/>
              <a:buNone/>
              <a:defRPr/>
            </a:pPr>
            <a:r>
              <a:rPr lang="en-US" sz="1800" u="sng" dirty="0" smtClean="0"/>
              <a:t>Other capabilities</a:t>
            </a:r>
            <a:r>
              <a:rPr lang="en-US" sz="1800" dirty="0" smtClean="0"/>
              <a:t>:</a:t>
            </a:r>
          </a:p>
          <a:p>
            <a:pPr lvl="3">
              <a:lnSpc>
                <a:spcPct val="80000"/>
              </a:lnSpc>
              <a:defRPr/>
            </a:pPr>
            <a:r>
              <a:rPr lang="en-US" sz="1800" dirty="0" smtClean="0"/>
              <a:t>-</a:t>
            </a:r>
            <a:r>
              <a:rPr lang="en-US" sz="1800" dirty="0" err="1" smtClean="0"/>
              <a:t>vcsinit</a:t>
            </a:r>
            <a:r>
              <a:rPr lang="en-US" sz="1800" dirty="0" smtClean="0"/>
              <a:t> </a:t>
            </a:r>
            <a:r>
              <a:rPr lang="en-US" sz="1800" dirty="0"/>
              <a:t>-</a:t>
            </a:r>
            <a:r>
              <a:rPr lang="en-US" sz="1800" dirty="0" err="1" smtClean="0"/>
              <a:t>vcsuser</a:t>
            </a:r>
            <a:r>
              <a:rPr lang="en-US" sz="1800" dirty="0" smtClean="0"/>
              <a:t> user -</a:t>
            </a:r>
            <a:r>
              <a:rPr lang="en-US" sz="1800" dirty="0" err="1" smtClean="0"/>
              <a:t>vcspassword</a:t>
            </a:r>
            <a:r>
              <a:rPr lang="en-US" sz="1800" dirty="0" smtClean="0"/>
              <a:t> password</a:t>
            </a:r>
          </a:p>
          <a:p>
            <a:pPr lvl="3">
              <a:lnSpc>
                <a:spcPct val="80000"/>
              </a:lnSpc>
              <a:defRPr/>
            </a:pPr>
            <a:r>
              <a:rPr lang="en-US" sz="1800" dirty="0" smtClean="0"/>
              <a:t>-encrypt ../resources/modules/servers.xml</a:t>
            </a:r>
          </a:p>
          <a:p>
            <a:pPr lvl="3">
              <a:lnSpc>
                <a:spcPct val="80000"/>
              </a:lnSpc>
              <a:defRPr/>
            </a:pPr>
            <a:endParaRPr lang="en-US" sz="1800" dirty="0" smtClean="0"/>
          </a:p>
          <a:p>
            <a:pPr lvl="2">
              <a:lnSpc>
                <a:spcPct val="80000"/>
              </a:lnSpc>
              <a:defRPr/>
            </a:pPr>
            <a:r>
              <a:rPr lang="en-US" dirty="0" smtClean="0"/>
              <a:t>Driven by a property file containing task actions</a:t>
            </a:r>
          </a:p>
          <a:p>
            <a:pPr lvl="3">
              <a:lnSpc>
                <a:spcPct val="80000"/>
              </a:lnSpc>
              <a:defRPr/>
            </a:pPr>
            <a:r>
              <a:rPr lang="en-US" dirty="0" err="1" smtClean="0"/>
              <a:t>PDTool.dp</a:t>
            </a:r>
            <a:endParaRPr lang="en-US" dirty="0" smtClean="0"/>
          </a:p>
          <a:p>
            <a:pPr lvl="3">
              <a:lnSpc>
                <a:spcPct val="80000"/>
              </a:lnSpc>
              <a:defRPr/>
            </a:pPr>
            <a:r>
              <a:rPr lang="en-US" dirty="0" smtClean="0"/>
              <a:t>List of task actions and arguments</a:t>
            </a:r>
          </a:p>
          <a:p>
            <a:pPr lvl="3">
              <a:lnSpc>
                <a:spcPct val="80000"/>
              </a:lnSpc>
              <a:defRPr/>
            </a:pPr>
            <a:endParaRPr lang="en-US" dirty="0" smtClean="0"/>
          </a:p>
          <a:p>
            <a:pPr lvl="1">
              <a:lnSpc>
                <a:spcPct val="80000"/>
              </a:lnSpc>
              <a:defRPr/>
            </a:pPr>
            <a:r>
              <a:rPr lang="en-US" dirty="0" smtClean="0"/>
              <a:t>Shell/Batch script invokes main program</a:t>
            </a:r>
          </a:p>
          <a:p>
            <a:pPr lvl="2">
              <a:lnSpc>
                <a:spcPct val="80000"/>
              </a:lnSpc>
              <a:defRPr/>
            </a:pPr>
            <a:r>
              <a:rPr lang="en-US" dirty="0" smtClean="0"/>
              <a:t>PDTool – Orchestration implemented in Java</a:t>
            </a:r>
          </a:p>
          <a:p>
            <a:pPr lvl="2">
              <a:lnSpc>
                <a:spcPct val="80000"/>
              </a:lnSpc>
              <a:defRPr/>
            </a:pPr>
            <a:r>
              <a:rPr lang="en-US" dirty="0" err="1" smtClean="0"/>
              <a:t>DeployManagerUtil</a:t>
            </a:r>
            <a:r>
              <a:rPr lang="en-US" dirty="0" smtClean="0"/>
              <a:t> – Common interface for command line and Ant</a:t>
            </a:r>
          </a:p>
        </p:txBody>
      </p:sp>
    </p:spTree>
    <p:extLst>
      <p:ext uri="{BB962C8B-B14F-4D97-AF65-F5344CB8AC3E}">
        <p14:creationId xmlns:p14="http://schemas.microsoft.com/office/powerpoint/2010/main" val="35135500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Development – Ant</a:t>
            </a:r>
          </a:p>
        </p:txBody>
      </p:sp>
      <p:sp>
        <p:nvSpPr>
          <p:cNvPr id="34819" name="Rectangle 3"/>
          <p:cNvSpPr>
            <a:spLocks noGrp="1"/>
          </p:cNvSpPr>
          <p:nvPr>
            <p:ph type="body" idx="4294967295"/>
          </p:nvPr>
        </p:nvSpPr>
        <p:spPr>
          <a:xfrm>
            <a:off x="507868" y="1066800"/>
            <a:ext cx="11376237" cy="5334000"/>
          </a:xfrm>
          <a:prstGeom prst="rect">
            <a:avLst/>
          </a:prstGeom>
        </p:spPr>
        <p:txBody>
          <a:bodyPr/>
          <a:lstStyle/>
          <a:p>
            <a:pPr>
              <a:lnSpc>
                <a:spcPct val="90000"/>
              </a:lnSpc>
            </a:pPr>
            <a:r>
              <a:rPr lang="en-US" sz="2800" b="1" i="1" smtClean="0">
                <a:ea typeface="ＭＳ Ｐゴシック" pitchFamily="34" charset="-128"/>
              </a:rPr>
              <a:t>ANT</a:t>
            </a:r>
            <a:endParaRPr lang="en-US" sz="2800" smtClean="0">
              <a:ea typeface="ＭＳ Ｐゴシック" pitchFamily="34" charset="-128"/>
            </a:endParaRPr>
          </a:p>
          <a:p>
            <a:pPr lvl="1">
              <a:lnSpc>
                <a:spcPct val="90000"/>
              </a:lnSpc>
            </a:pPr>
            <a:r>
              <a:rPr lang="en-US" sz="2400" smtClean="0">
                <a:ea typeface="ＭＳ Ｐゴシック" pitchFamily="34" charset="-128"/>
              </a:rPr>
              <a:t>Main objective is for orchestrating target tasks based on build.xml</a:t>
            </a:r>
          </a:p>
          <a:p>
            <a:pPr lvl="1">
              <a:lnSpc>
                <a:spcPct val="90000"/>
              </a:lnSpc>
            </a:pPr>
            <a:r>
              <a:rPr lang="en-US" sz="2400" smtClean="0">
                <a:ea typeface="ＭＳ Ｐゴシック" pitchFamily="34" charset="-128"/>
              </a:rPr>
              <a:t>Code is separate from Framework code – invokes common code</a:t>
            </a:r>
          </a:p>
          <a:p>
            <a:pPr lvl="1">
              <a:lnSpc>
                <a:spcPct val="90000"/>
              </a:lnSpc>
            </a:pPr>
            <a:r>
              <a:rPr lang="en-US" sz="2400" smtClean="0">
                <a:ea typeface="ＭＳ Ｐゴシック" pitchFamily="34" charset="-128"/>
              </a:rPr>
              <a:t>Invoked with a script to set environment variables</a:t>
            </a:r>
          </a:p>
          <a:p>
            <a:pPr lvl="1">
              <a:lnSpc>
                <a:spcPct val="90000"/>
              </a:lnSpc>
            </a:pPr>
            <a:r>
              <a:rPr lang="en-US" sz="2400" smtClean="0">
                <a:ea typeface="ＭＳ Ｐゴシック" pitchFamily="34" charset="-128"/>
              </a:rPr>
              <a:t>There is no development required for Ant integration.</a:t>
            </a:r>
          </a:p>
        </p:txBody>
      </p:sp>
    </p:spTree>
    <p:extLst>
      <p:ext uri="{BB962C8B-B14F-4D97-AF65-F5344CB8AC3E}">
        <p14:creationId xmlns:p14="http://schemas.microsoft.com/office/powerpoint/2010/main" val="23401906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PDTool </a:t>
            </a:r>
            <a:r>
              <a:rPr lang="en-US" dirty="0" smtClean="0">
                <a:ea typeface="ＭＳ Ｐゴシック" pitchFamily="34" charset="-128"/>
              </a:rPr>
              <a:t>Ant Execution</a:t>
            </a:r>
          </a:p>
        </p:txBody>
      </p:sp>
      <p:sp>
        <p:nvSpPr>
          <p:cNvPr id="29699" name="Rectangle 3"/>
          <p:cNvSpPr>
            <a:spLocks noGrp="1"/>
          </p:cNvSpPr>
          <p:nvPr>
            <p:ph type="body" idx="4294967295"/>
          </p:nvPr>
        </p:nvSpPr>
        <p:spPr>
          <a:xfrm>
            <a:off x="609441" y="914400"/>
            <a:ext cx="11274663" cy="5257800"/>
          </a:xfrm>
          <a:prstGeom prst="rect">
            <a:avLst/>
          </a:prstGeom>
        </p:spPr>
        <p:txBody>
          <a:bodyPr/>
          <a:lstStyle/>
          <a:p>
            <a:pPr>
              <a:defRPr/>
            </a:pPr>
            <a:r>
              <a:rPr lang="en-US" dirty="0" smtClean="0"/>
              <a:t>Ant Execution</a:t>
            </a:r>
          </a:p>
          <a:p>
            <a:pPr lvl="1">
              <a:defRPr/>
            </a:pPr>
            <a:r>
              <a:rPr lang="en-US" dirty="0" smtClean="0"/>
              <a:t>One shell/batch script for orchestration</a:t>
            </a:r>
          </a:p>
          <a:p>
            <a:pPr lvl="2">
              <a:lnSpc>
                <a:spcPct val="80000"/>
              </a:lnSpc>
              <a:defRPr/>
            </a:pPr>
            <a:r>
              <a:rPr lang="en-US" dirty="0" smtClean="0"/>
              <a:t>ExecutePDTool.bat  or .</a:t>
            </a:r>
            <a:r>
              <a:rPr lang="en-US" dirty="0" err="1" smtClean="0"/>
              <a:t>sh</a:t>
            </a:r>
            <a:endParaRPr lang="en-US" dirty="0" smtClean="0"/>
          </a:p>
          <a:p>
            <a:pPr lvl="3">
              <a:lnSpc>
                <a:spcPct val="80000"/>
              </a:lnSpc>
              <a:defRPr/>
            </a:pPr>
            <a:r>
              <a:rPr lang="en-US" sz="1800" dirty="0" smtClean="0"/>
              <a:t>-ant ../resources/ant/build.xml</a:t>
            </a:r>
          </a:p>
          <a:p>
            <a:pPr lvl="3">
              <a:lnSpc>
                <a:spcPct val="80000"/>
              </a:lnSpc>
              <a:defRPr/>
            </a:pPr>
            <a:endParaRPr lang="en-US" sz="1800" dirty="0"/>
          </a:p>
          <a:p>
            <a:pPr marL="1371600" lvl="3" indent="0">
              <a:lnSpc>
                <a:spcPct val="80000"/>
              </a:lnSpc>
              <a:buFontTx/>
              <a:buNone/>
              <a:defRPr/>
            </a:pPr>
            <a:r>
              <a:rPr lang="en-US" sz="1800" u="sng" dirty="0" smtClean="0"/>
              <a:t>Other capabilities</a:t>
            </a:r>
            <a:endParaRPr lang="en-US" sz="1800" dirty="0" smtClean="0"/>
          </a:p>
          <a:p>
            <a:pPr lvl="3">
              <a:lnSpc>
                <a:spcPct val="80000"/>
              </a:lnSpc>
              <a:defRPr/>
            </a:pPr>
            <a:r>
              <a:rPr lang="en-US" sz="1800" dirty="0"/>
              <a:t>-</a:t>
            </a:r>
            <a:r>
              <a:rPr lang="en-US" sz="1800" dirty="0" err="1"/>
              <a:t>vcsinit</a:t>
            </a:r>
            <a:r>
              <a:rPr lang="en-US" sz="1800" dirty="0"/>
              <a:t> -</a:t>
            </a:r>
            <a:r>
              <a:rPr lang="en-US" sz="1800" dirty="0" err="1"/>
              <a:t>vcsuser</a:t>
            </a:r>
            <a:r>
              <a:rPr lang="en-US" sz="1800" dirty="0"/>
              <a:t> user -</a:t>
            </a:r>
            <a:r>
              <a:rPr lang="en-US" sz="1800" dirty="0" err="1"/>
              <a:t>vcspassword</a:t>
            </a:r>
            <a:r>
              <a:rPr lang="en-US" sz="1800" dirty="0"/>
              <a:t> password</a:t>
            </a:r>
          </a:p>
          <a:p>
            <a:pPr lvl="3">
              <a:lnSpc>
                <a:spcPct val="80000"/>
              </a:lnSpc>
              <a:defRPr/>
            </a:pPr>
            <a:r>
              <a:rPr lang="en-US" sz="1800" dirty="0" smtClean="0"/>
              <a:t>-encrypt ../resources/modules/servers.xml</a:t>
            </a:r>
          </a:p>
          <a:p>
            <a:pPr lvl="3">
              <a:lnSpc>
                <a:spcPct val="80000"/>
              </a:lnSpc>
              <a:defRPr/>
            </a:pPr>
            <a:endParaRPr lang="en-US" sz="1800" dirty="0" smtClean="0"/>
          </a:p>
          <a:p>
            <a:pPr lvl="2">
              <a:lnSpc>
                <a:spcPct val="80000"/>
              </a:lnSpc>
              <a:defRPr/>
            </a:pPr>
            <a:r>
              <a:rPr lang="en-US" dirty="0" smtClean="0"/>
              <a:t>Driven by a build file containing task actions</a:t>
            </a:r>
          </a:p>
          <a:p>
            <a:pPr lvl="3">
              <a:lnSpc>
                <a:spcPct val="80000"/>
              </a:lnSpc>
              <a:defRPr/>
            </a:pPr>
            <a:r>
              <a:rPr lang="en-US" dirty="0" smtClean="0"/>
              <a:t>Build.xml</a:t>
            </a:r>
          </a:p>
          <a:p>
            <a:pPr lvl="3">
              <a:lnSpc>
                <a:spcPct val="80000"/>
              </a:lnSpc>
              <a:defRPr/>
            </a:pPr>
            <a:r>
              <a:rPr lang="en-US" dirty="0" smtClean="0"/>
              <a:t>List of task actions and arguments</a:t>
            </a:r>
          </a:p>
          <a:p>
            <a:pPr lvl="1">
              <a:defRPr/>
            </a:pPr>
            <a:r>
              <a:rPr lang="en-US" dirty="0" smtClean="0"/>
              <a:t>Ant invokes a set of Ant targets. </a:t>
            </a:r>
          </a:p>
          <a:p>
            <a:pPr lvl="2">
              <a:lnSpc>
                <a:spcPct val="80000"/>
              </a:lnSpc>
              <a:defRPr/>
            </a:pPr>
            <a:r>
              <a:rPr lang="en-US" dirty="0" err="1" smtClean="0"/>
              <a:t>CompositeAntTask</a:t>
            </a:r>
            <a:r>
              <a:rPr lang="en-US" dirty="0" smtClean="0"/>
              <a:t>– Common invocation for Ant</a:t>
            </a:r>
          </a:p>
          <a:p>
            <a:pPr lvl="2">
              <a:lnSpc>
                <a:spcPct val="80000"/>
              </a:lnSpc>
              <a:defRPr/>
            </a:pPr>
            <a:r>
              <a:rPr lang="en-US" dirty="0" err="1" smtClean="0"/>
              <a:t>DeployManagerUtil</a:t>
            </a:r>
            <a:r>
              <a:rPr lang="en-US" dirty="0" smtClean="0"/>
              <a:t> – Common interface for command line and Ant</a:t>
            </a:r>
          </a:p>
        </p:txBody>
      </p:sp>
    </p:spTree>
    <p:extLst>
      <p:ext uri="{BB962C8B-B14F-4D97-AF65-F5344CB8AC3E}">
        <p14:creationId xmlns:p14="http://schemas.microsoft.com/office/powerpoint/2010/main" val="31985333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3832199691"/>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Problem Definition</a:t>
            </a:r>
          </a:p>
        </p:txBody>
      </p:sp>
      <p:sp>
        <p:nvSpPr>
          <p:cNvPr id="14339" name="Rectangle 3"/>
          <p:cNvSpPr>
            <a:spLocks noGrp="1"/>
          </p:cNvSpPr>
          <p:nvPr>
            <p:ph type="body" idx="4294967295"/>
          </p:nvPr>
        </p:nvSpPr>
        <p:spPr>
          <a:xfrm>
            <a:off x="609441" y="1143000"/>
            <a:ext cx="11376237" cy="5356654"/>
          </a:xfrm>
          <a:prstGeom prst="rect">
            <a:avLst/>
          </a:prstGeom>
        </p:spPr>
        <p:txBody>
          <a:bodyPr>
            <a:normAutofit/>
          </a:bodyPr>
          <a:lstStyle/>
          <a:p>
            <a:pPr>
              <a:lnSpc>
                <a:spcPct val="90000"/>
              </a:lnSpc>
            </a:pPr>
            <a:r>
              <a:rPr lang="en-US" sz="2800" dirty="0" smtClean="0">
                <a:ea typeface="ＭＳ Ｐゴシック" pitchFamily="34" charset="-128"/>
              </a:rPr>
              <a:t>Promotion</a:t>
            </a:r>
          </a:p>
          <a:p>
            <a:pPr lvl="1">
              <a:lnSpc>
                <a:spcPct val="90000"/>
              </a:lnSpc>
            </a:pPr>
            <a:r>
              <a:rPr lang="en-US" sz="2200" dirty="0">
                <a:ea typeface="ＭＳ Ｐゴシック" pitchFamily="34" charset="-128"/>
              </a:rPr>
              <a:t> </a:t>
            </a:r>
            <a:r>
              <a:rPr lang="en-US" sz="2600" dirty="0" smtClean="0"/>
              <a:t>The </a:t>
            </a:r>
            <a:r>
              <a:rPr lang="en-US" sz="2600" dirty="0"/>
              <a:t>task of moving </a:t>
            </a:r>
            <a:r>
              <a:rPr lang="en-US" sz="2600" dirty="0" smtClean="0"/>
              <a:t>CIS resources to a target environment.</a:t>
            </a:r>
          </a:p>
          <a:p>
            <a:pPr lvl="1">
              <a:lnSpc>
                <a:spcPct val="90000"/>
              </a:lnSpc>
            </a:pPr>
            <a:r>
              <a:rPr lang="en-US" sz="2600" dirty="0"/>
              <a:t> </a:t>
            </a:r>
            <a:r>
              <a:rPr lang="en-US" sz="2600" dirty="0" smtClean="0"/>
              <a:t>Every CIS project requires the ability to promote resources</a:t>
            </a:r>
            <a:r>
              <a:rPr lang="en-US" sz="2600" dirty="0" smtClean="0">
                <a:ea typeface="ＭＳ Ｐゴシック" pitchFamily="34" charset="-128"/>
              </a:rPr>
              <a:t>.</a:t>
            </a:r>
            <a:endParaRPr lang="en-US" sz="2600" dirty="0">
              <a:ea typeface="ＭＳ Ｐゴシック" pitchFamily="34" charset="-128"/>
            </a:endParaRPr>
          </a:p>
          <a:p>
            <a:pPr>
              <a:lnSpc>
                <a:spcPct val="90000"/>
              </a:lnSpc>
            </a:pPr>
            <a:r>
              <a:rPr lang="en-US" sz="2800" dirty="0" smtClean="0">
                <a:ea typeface="ＭＳ Ｐゴシック" pitchFamily="34" charset="-128"/>
              </a:rPr>
              <a:t>Deployment</a:t>
            </a:r>
          </a:p>
          <a:p>
            <a:pPr lvl="1">
              <a:lnSpc>
                <a:spcPct val="90000"/>
              </a:lnSpc>
            </a:pPr>
            <a:r>
              <a:rPr lang="en-US" sz="2600" dirty="0" smtClean="0"/>
              <a:t> The </a:t>
            </a:r>
            <a:r>
              <a:rPr lang="en-US" sz="2600" dirty="0"/>
              <a:t>task of importing </a:t>
            </a:r>
            <a:r>
              <a:rPr lang="en-US" sz="2600" dirty="0" smtClean="0"/>
              <a:t>CIS </a:t>
            </a:r>
            <a:r>
              <a:rPr lang="en-US" sz="2600" dirty="0"/>
              <a:t>resources into the target </a:t>
            </a:r>
            <a:r>
              <a:rPr lang="en-US" sz="2600" dirty="0" smtClean="0"/>
              <a:t>CIS instance </a:t>
            </a:r>
            <a:r>
              <a:rPr lang="en-US" sz="2600" dirty="0"/>
              <a:t>or </a:t>
            </a:r>
            <a:r>
              <a:rPr lang="en-US" sz="2600" dirty="0" smtClean="0"/>
              <a:t>cluster and configuring them.</a:t>
            </a:r>
          </a:p>
          <a:p>
            <a:pPr>
              <a:lnSpc>
                <a:spcPct val="90000"/>
              </a:lnSpc>
            </a:pPr>
            <a:r>
              <a:rPr lang="en-US" sz="2800" dirty="0" smtClean="0">
                <a:ea typeface="ＭＳ Ｐゴシック" pitchFamily="34" charset="-128"/>
              </a:rPr>
              <a:t>Deployment Paradigm</a:t>
            </a:r>
            <a:endParaRPr lang="en-US" sz="28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use Version </a:t>
            </a:r>
            <a:r>
              <a:rPr lang="en-US" sz="2400" dirty="0" smtClean="0">
                <a:ea typeface="ＭＳ Ｐゴシック" pitchFamily="34" charset="-128"/>
              </a:rPr>
              <a:t>control.</a:t>
            </a:r>
            <a:endParaRPr lang="en-US" sz="24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choose CAR file </a:t>
            </a:r>
            <a:r>
              <a:rPr lang="en-US" sz="2400" dirty="0" smtClean="0">
                <a:ea typeface="ＭＳ Ｐゴシック" pitchFamily="34" charset="-128"/>
              </a:rPr>
              <a:t>import/export.</a:t>
            </a:r>
          </a:p>
          <a:p>
            <a:pPr>
              <a:lnSpc>
                <a:spcPct val="90000"/>
              </a:lnSpc>
            </a:pPr>
            <a:r>
              <a:rPr lang="en-US" sz="2800" dirty="0" smtClean="0">
                <a:ea typeface="ＭＳ Ｐゴシック" pitchFamily="34" charset="-128"/>
              </a:rPr>
              <a:t>Configuration</a:t>
            </a:r>
            <a:endParaRPr lang="en-US" sz="2800" dirty="0">
              <a:ea typeface="ＭＳ Ｐゴシック" pitchFamily="34" charset="-128"/>
            </a:endParaRPr>
          </a:p>
          <a:p>
            <a:pPr lvl="1">
              <a:lnSpc>
                <a:spcPct val="90000"/>
              </a:lnSpc>
            </a:pPr>
            <a:r>
              <a:rPr lang="en-US" sz="2400" dirty="0">
                <a:ea typeface="ＭＳ Ｐゴシック" pitchFamily="34" charset="-128"/>
              </a:rPr>
              <a:t> </a:t>
            </a:r>
            <a:r>
              <a:rPr lang="en-US" sz="2400" dirty="0" smtClean="0">
                <a:ea typeface="ＭＳ Ｐゴシック" pitchFamily="34" charset="-128"/>
              </a:rPr>
              <a:t>The task of modifying resource attributes on the target CIS instance or cluster.</a:t>
            </a:r>
            <a:endParaRPr lang="en-US" sz="2400" dirty="0">
              <a:ea typeface="ＭＳ Ｐゴシック" pitchFamily="34" charset="-128"/>
            </a:endParaRPr>
          </a:p>
        </p:txBody>
      </p:sp>
    </p:spTree>
    <p:extLst>
      <p:ext uri="{BB962C8B-B14F-4D97-AF65-F5344CB8AC3E}">
        <p14:creationId xmlns:p14="http://schemas.microsoft.com/office/powerpoint/2010/main" val="2942405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Design Philosophy</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lnSpcReduction="10000"/>
          </a:bodyPr>
          <a:lstStyle/>
          <a:p>
            <a:r>
              <a:rPr lang="en-US" sz="3200" dirty="0">
                <a:ea typeface="ＭＳ Ｐゴシック" pitchFamily="34" charset="-128"/>
              </a:rPr>
              <a:t>Support </a:t>
            </a:r>
            <a:r>
              <a:rPr lang="en-US" sz="3200" dirty="0" smtClean="0">
                <a:ea typeface="ＭＳ Ｐゴシック" pitchFamily="34" charset="-128"/>
              </a:rPr>
              <a:t>command-line </a:t>
            </a:r>
            <a:r>
              <a:rPr lang="en-US" sz="3200" dirty="0">
                <a:ea typeface="ＭＳ Ｐゴシック" pitchFamily="34" charset="-128"/>
              </a:rPr>
              <a:t>and </a:t>
            </a:r>
            <a:r>
              <a:rPr lang="en-US" sz="3200" dirty="0" smtClean="0">
                <a:ea typeface="ＭＳ Ｐゴシック" pitchFamily="34" charset="-128"/>
              </a:rPr>
              <a:t>ant </a:t>
            </a:r>
            <a:r>
              <a:rPr lang="en-US" sz="3200" dirty="0">
                <a:ea typeface="ＭＳ Ｐゴシック" pitchFamily="34" charset="-128"/>
              </a:rPr>
              <a:t>deployment.</a:t>
            </a:r>
          </a:p>
          <a:p>
            <a:r>
              <a:rPr lang="en-US" sz="3200" dirty="0">
                <a:ea typeface="ＭＳ Ｐゴシック" pitchFamily="34" charset="-128"/>
              </a:rPr>
              <a:t>Support for </a:t>
            </a:r>
            <a:r>
              <a:rPr lang="en-US" sz="3200" dirty="0" smtClean="0">
                <a:ea typeface="ＭＳ Ｐゴシック" pitchFamily="34" charset="-128"/>
              </a:rPr>
              <a:t>java API.</a:t>
            </a:r>
            <a:endParaRPr lang="en-US" sz="3200" dirty="0">
              <a:ea typeface="ＭＳ Ｐゴシック" pitchFamily="34" charset="-128"/>
            </a:endParaRPr>
          </a:p>
          <a:p>
            <a:r>
              <a:rPr lang="en-US" sz="3200" dirty="0">
                <a:ea typeface="ＭＳ Ｐゴシック" pitchFamily="34" charset="-128"/>
              </a:rPr>
              <a:t>Command-line and </a:t>
            </a:r>
            <a:r>
              <a:rPr lang="en-US" sz="3200" dirty="0" smtClean="0">
                <a:ea typeface="ＭＳ Ｐゴシック" pitchFamily="34" charset="-128"/>
              </a:rPr>
              <a:t>ant </a:t>
            </a:r>
            <a:r>
              <a:rPr lang="en-US" sz="3200" dirty="0">
                <a:ea typeface="ＭＳ Ｐゴシック" pitchFamily="34" charset="-128"/>
              </a:rPr>
              <a:t>invokes the </a:t>
            </a:r>
            <a:r>
              <a:rPr lang="en-US" sz="3200" u="sng" dirty="0">
                <a:ea typeface="ＭＳ Ｐゴシック" pitchFamily="34" charset="-128"/>
              </a:rPr>
              <a:t>same set of modules</a:t>
            </a:r>
            <a:r>
              <a:rPr lang="en-US" sz="3200" dirty="0">
                <a:ea typeface="ＭＳ Ｐゴシック" pitchFamily="34" charset="-128"/>
              </a:rPr>
              <a:t> to avoid duplication of code.</a:t>
            </a:r>
          </a:p>
          <a:p>
            <a:r>
              <a:rPr lang="en-US" sz="3200" dirty="0">
                <a:ea typeface="ＭＳ Ｐゴシック" pitchFamily="34" charset="-128"/>
              </a:rPr>
              <a:t>Support both VCS and traditional CAR file based deployments.</a:t>
            </a:r>
          </a:p>
          <a:p>
            <a:r>
              <a:rPr lang="en-US" sz="3200" dirty="0">
                <a:ea typeface="ＭＳ Ｐゴシック" pitchFamily="34" charset="-128"/>
              </a:rPr>
              <a:t>Support both local and remote </a:t>
            </a:r>
            <a:r>
              <a:rPr lang="en-US" sz="3200" dirty="0" smtClean="0">
                <a:ea typeface="ＭＳ Ｐゴシック" pitchFamily="34" charset="-128"/>
              </a:rPr>
              <a:t>deployment.</a:t>
            </a:r>
            <a:endParaRPr lang="en-US" sz="3200" dirty="0">
              <a:ea typeface="ＭＳ Ｐゴシック" pitchFamily="34" charset="-128"/>
            </a:endParaRPr>
          </a:p>
          <a:p>
            <a:r>
              <a:rPr lang="en-US" sz="3200" dirty="0">
                <a:ea typeface="ＭＳ Ｐゴシック" pitchFamily="34" charset="-128"/>
              </a:rPr>
              <a:t>Produce a comprehensive set of log </a:t>
            </a:r>
            <a:r>
              <a:rPr lang="en-US" sz="3200" dirty="0" smtClean="0">
                <a:ea typeface="ＭＳ Ｐゴシック" pitchFamily="34" charset="-128"/>
              </a:rPr>
              <a:t>files.</a:t>
            </a:r>
            <a:endParaRPr lang="en-US" sz="3200" dirty="0">
              <a:ea typeface="ＭＳ Ｐゴシック" pitchFamily="34" charset="-128"/>
            </a:endParaRPr>
          </a:p>
          <a:p>
            <a:r>
              <a:rPr lang="en-US" sz="3200" dirty="0">
                <a:ea typeface="ＭＳ Ｐゴシック" pitchFamily="34" charset="-128"/>
              </a:rPr>
              <a:t>Invokes CIS </a:t>
            </a:r>
            <a:r>
              <a:rPr lang="en-US" sz="3200" dirty="0" smtClean="0">
                <a:ea typeface="ＭＳ Ｐゴシック" pitchFamily="34" charset="-128"/>
              </a:rPr>
              <a:t>web service API.</a:t>
            </a:r>
            <a:endParaRPr lang="en-US" sz="3200" dirty="0">
              <a:ea typeface="ＭＳ Ｐゴシック" pitchFamily="34" charset="-128"/>
            </a:endParaRPr>
          </a:p>
        </p:txBody>
      </p:sp>
    </p:spTree>
    <p:extLst>
      <p:ext uri="{BB962C8B-B14F-4D97-AF65-F5344CB8AC3E}">
        <p14:creationId xmlns:p14="http://schemas.microsoft.com/office/powerpoint/2010/main" val="493947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Distribution Folders</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fontScale="85000" lnSpcReduction="20000"/>
          </a:bodyPr>
          <a:lstStyle/>
          <a:p>
            <a:r>
              <a:rPr lang="en-US" sz="3200" i="1" dirty="0" smtClean="0">
                <a:ea typeface="ＭＳ Ｐゴシック" pitchFamily="34" charset="-128"/>
              </a:rPr>
              <a:t>PDTool62 – installation folder</a:t>
            </a:r>
            <a:endParaRPr lang="en-US" sz="3200" dirty="0" smtClean="0">
              <a:ea typeface="ＭＳ Ｐゴシック" pitchFamily="34" charset="-128"/>
            </a:endParaRPr>
          </a:p>
          <a:p>
            <a:pPr lvl="1"/>
            <a:r>
              <a:rPr lang="en-US" sz="2400" dirty="0" smtClean="0">
                <a:ea typeface="ＭＳ Ｐゴシック" pitchFamily="34" charset="-128"/>
              </a:rPr>
              <a:t> /bin – scripts [ExecutePDTool.bat | .</a:t>
            </a:r>
            <a:r>
              <a:rPr lang="en-US" sz="2400" dirty="0" err="1" smtClean="0">
                <a:ea typeface="ＭＳ Ｐゴシック" pitchFamily="34" charset="-128"/>
              </a:rPr>
              <a:t>sh</a:t>
            </a:r>
            <a:r>
              <a:rPr lang="en-US" sz="2400" dirty="0" smtClean="0">
                <a:ea typeface="ＭＳ Ｐゴシック" pitchFamily="34" charset="-128"/>
              </a:rPr>
              <a:t>]</a:t>
            </a:r>
          </a:p>
          <a:p>
            <a:pPr lvl="1"/>
            <a:r>
              <a:rPr lang="en-US" sz="2400" dirty="0" smtClean="0">
                <a:ea typeface="ＭＳ Ｐゴシック" pitchFamily="34" charset="-128"/>
              </a:rPr>
              <a:t> /docs – documentation and </a:t>
            </a:r>
            <a:r>
              <a:rPr lang="en-US" sz="2400" dirty="0" err="1" smtClean="0">
                <a:ea typeface="ＭＳ Ｐゴシック" pitchFamily="34" charset="-128"/>
              </a:rPr>
              <a:t>powerpoints</a:t>
            </a:r>
            <a:endParaRPr lang="en-US" sz="2400" dirty="0" smtClean="0">
              <a:ea typeface="ＭＳ Ｐゴシック" pitchFamily="34" charset="-128"/>
            </a:endParaRPr>
          </a:p>
          <a:p>
            <a:pPr lvl="1"/>
            <a:r>
              <a:rPr lang="en-US" sz="2400" dirty="0" smtClean="0">
                <a:ea typeface="ＭＳ Ｐゴシック" pitchFamily="34" charset="-128"/>
              </a:rPr>
              <a:t> /logs – log files</a:t>
            </a:r>
          </a:p>
          <a:p>
            <a:pPr lvl="1"/>
            <a:r>
              <a:rPr lang="en-US" sz="2400" dirty="0" smtClean="0">
                <a:ea typeface="ＭＳ Ｐゴシック" pitchFamily="34" charset="-128"/>
              </a:rPr>
              <a:t> /resources</a:t>
            </a:r>
          </a:p>
          <a:p>
            <a:pPr lvl="2"/>
            <a:r>
              <a:rPr lang="en-US" sz="2400" dirty="0" smtClean="0">
                <a:ea typeface="ＭＳ Ｐゴシック" pitchFamily="34" charset="-128"/>
              </a:rPr>
              <a:t>/</a:t>
            </a:r>
            <a:r>
              <a:rPr lang="en-US" sz="2400" dirty="0" err="1" smtClean="0">
                <a:ea typeface="ＭＳ Ｐゴシック" pitchFamily="34" charset="-128"/>
              </a:rPr>
              <a:t>config</a:t>
            </a:r>
            <a:r>
              <a:rPr lang="en-US" sz="2400" dirty="0" smtClean="0">
                <a:ea typeface="ＭＳ Ｐゴシック" pitchFamily="34" charset="-128"/>
              </a:rPr>
              <a:t> – configuration property files (variables)</a:t>
            </a:r>
          </a:p>
          <a:p>
            <a:pPr lvl="2"/>
            <a:r>
              <a:rPr lang="en-US" sz="2400" dirty="0" smtClean="0">
                <a:ea typeface="ＭＳ Ｐゴシック" pitchFamily="34" charset="-128"/>
              </a:rPr>
              <a:t>/modules – module XML configuration files</a:t>
            </a:r>
          </a:p>
          <a:p>
            <a:pPr lvl="2"/>
            <a:r>
              <a:rPr lang="en-US" sz="2400" dirty="0" smtClean="0">
                <a:ea typeface="ＭＳ Ｐゴシック" pitchFamily="34" charset="-128"/>
              </a:rPr>
              <a:t>/plans – deployment plan files</a:t>
            </a:r>
          </a:p>
          <a:p>
            <a:r>
              <a:rPr lang="en-US" sz="3200" dirty="0" smtClean="0">
                <a:ea typeface="ＭＳ Ｐゴシック" pitchFamily="34" charset="-128"/>
              </a:rPr>
              <a:t>Developer Focal point </a:t>
            </a:r>
            <a:r>
              <a:rPr lang="en-US" sz="2400" dirty="0" smtClean="0">
                <a:ea typeface="ＭＳ Ｐゴシック" pitchFamily="34" charset="-128"/>
              </a:rPr>
              <a:t>(95% of the on-going work happens here)</a:t>
            </a:r>
          </a:p>
          <a:p>
            <a:pPr lvl="1"/>
            <a:r>
              <a:rPr lang="en-US" sz="2800" dirty="0" smtClean="0">
                <a:ea typeface="ＭＳ Ｐゴシック" pitchFamily="34" charset="-128"/>
              </a:rPr>
              <a:t> /</a:t>
            </a:r>
            <a:r>
              <a:rPr lang="en-US" sz="2800" b="1" dirty="0" smtClean="0">
                <a:ea typeface="ＭＳ Ｐゴシック" pitchFamily="34" charset="-128"/>
              </a:rPr>
              <a:t>modules</a:t>
            </a:r>
            <a:r>
              <a:rPr lang="en-US" sz="2800" dirty="0" smtClean="0">
                <a:ea typeface="ＭＳ Ｐゴシック" pitchFamily="34" charset="-128"/>
              </a:rPr>
              <a:t> – focus on what to configure on the target CIS server</a:t>
            </a:r>
          </a:p>
          <a:p>
            <a:pPr lvl="1"/>
            <a:r>
              <a:rPr lang="en-US" sz="2800" dirty="0" smtClean="0">
                <a:ea typeface="ＭＳ Ｐゴシック" pitchFamily="34" charset="-128"/>
              </a:rPr>
              <a:t> /</a:t>
            </a:r>
            <a:r>
              <a:rPr lang="en-US" sz="2800" b="1" dirty="0" smtClean="0">
                <a:ea typeface="ＭＳ Ｐゴシック" pitchFamily="34" charset="-128"/>
              </a:rPr>
              <a:t>plans</a:t>
            </a:r>
            <a:r>
              <a:rPr lang="en-US" sz="2800" dirty="0" smtClean="0">
                <a:ea typeface="ＭＳ Ｐゴシック" pitchFamily="34" charset="-128"/>
              </a:rPr>
              <a:t> – focus on what to execute to the target CIS server and sequence</a:t>
            </a:r>
          </a:p>
          <a:p>
            <a:r>
              <a:rPr lang="en-US" sz="3000" dirty="0" smtClean="0">
                <a:ea typeface="ＭＳ Ｐゴシック" pitchFamily="34" charset="-128"/>
              </a:rPr>
              <a:t>Environment</a:t>
            </a:r>
          </a:p>
          <a:p>
            <a:pPr lvl="1"/>
            <a:r>
              <a:rPr lang="en-US" sz="2800" dirty="0">
                <a:ea typeface="ＭＳ Ｐゴシック" pitchFamily="34" charset="-128"/>
              </a:rPr>
              <a:t> </a:t>
            </a:r>
            <a:r>
              <a:rPr lang="en-US" sz="2800" dirty="0" smtClean="0">
                <a:ea typeface="ＭＳ Ｐゴシック" pitchFamily="34" charset="-128"/>
              </a:rPr>
              <a:t>Command-line – JRE 6 (1.6) or higher</a:t>
            </a:r>
          </a:p>
          <a:p>
            <a:pPr lvl="1"/>
            <a:r>
              <a:rPr lang="en-US" sz="2800" dirty="0" smtClean="0">
                <a:ea typeface="ＭＳ Ｐゴシック" pitchFamily="34" charset="-128"/>
              </a:rPr>
              <a:t> Ant execution – JDK 6 (1.6) or higher</a:t>
            </a:r>
          </a:p>
        </p:txBody>
      </p:sp>
    </p:spTree>
    <p:extLst>
      <p:ext uri="{BB962C8B-B14F-4D97-AF65-F5344CB8AC3E}">
        <p14:creationId xmlns:p14="http://schemas.microsoft.com/office/powerpoint/2010/main" val="1441797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32420"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4" name="Rounded Rectangle 3"/>
          <p:cNvSpPr/>
          <p:nvPr/>
        </p:nvSpPr>
        <p:spPr>
          <a:xfrm>
            <a:off x="314975"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Functional Modules</a:t>
            </a:r>
          </a:p>
        </p:txBody>
      </p:sp>
      <p:sp>
        <p:nvSpPr>
          <p:cNvPr id="14339" name="Rectangle 3"/>
          <p:cNvSpPr>
            <a:spLocks noGrp="1"/>
          </p:cNvSpPr>
          <p:nvPr>
            <p:ph type="body" idx="4294967295"/>
          </p:nvPr>
        </p:nvSpPr>
        <p:spPr>
          <a:xfrm>
            <a:off x="304722" y="1143000"/>
            <a:ext cx="5987592" cy="5471160"/>
          </a:xfrm>
          <a:prstGeom prst="rect">
            <a:avLst/>
          </a:prstGeom>
        </p:spPr>
        <p:txBody>
          <a:bodyPr>
            <a:noAutofit/>
          </a:bodyPr>
          <a:lstStyle/>
          <a:p>
            <a:r>
              <a:rPr lang="en-US" b="1" dirty="0" smtClean="0">
                <a:ea typeface="ＭＳ Ｐゴシック" pitchFamily="34" charset="-128"/>
              </a:rPr>
              <a:t>Divided into Modules of functionality</a:t>
            </a:r>
          </a:p>
          <a:p>
            <a:r>
              <a:rPr lang="en-US" b="1" dirty="0">
                <a:ea typeface="ＭＳ Ｐゴシック" pitchFamily="34" charset="-128"/>
              </a:rPr>
              <a:t>Resource </a:t>
            </a:r>
            <a:r>
              <a:rPr lang="en-US" b="1" dirty="0" smtClean="0">
                <a:ea typeface="ＭＳ Ｐゴシック" pitchFamily="34" charset="-128"/>
              </a:rPr>
              <a:t>Movement Modules</a:t>
            </a:r>
            <a:endParaRPr lang="en-US" b="1" dirty="0">
              <a:ea typeface="ＭＳ Ｐゴシック" pitchFamily="34" charset="-128"/>
            </a:endParaRPr>
          </a:p>
          <a:p>
            <a:pPr lvl="1"/>
            <a:r>
              <a:rPr lang="en-US" i="1" dirty="0" smtClean="0">
                <a:ea typeface="ＭＳ Ｐゴシック" pitchFamily="34" charset="-128"/>
              </a:rPr>
              <a:t> Archive Module </a:t>
            </a:r>
            <a:r>
              <a:rPr lang="en-US" dirty="0" smtClean="0">
                <a:ea typeface="ＭＳ Ｐゴシック" pitchFamily="34" charset="-128"/>
              </a:rPr>
              <a:t>– import, export, backup and restore</a:t>
            </a:r>
            <a:endParaRPr lang="en-US" dirty="0">
              <a:ea typeface="ＭＳ Ｐゴシック" pitchFamily="34" charset="-128"/>
            </a:endParaRPr>
          </a:p>
          <a:p>
            <a:pPr lvl="1"/>
            <a:r>
              <a:rPr lang="en-US" i="1" dirty="0" smtClean="0">
                <a:ea typeface="ＭＳ Ｐゴシック" pitchFamily="34" charset="-128"/>
              </a:rPr>
              <a:t> VCS </a:t>
            </a:r>
            <a:r>
              <a:rPr lang="en-US" i="1" dirty="0">
                <a:ea typeface="ＭＳ Ｐゴシック" pitchFamily="34" charset="-128"/>
              </a:rPr>
              <a:t>Module </a:t>
            </a:r>
            <a:r>
              <a:rPr lang="en-US" dirty="0">
                <a:ea typeface="ＭＳ Ｐゴシック" pitchFamily="34" charset="-128"/>
              </a:rPr>
              <a:t>– VCS </a:t>
            </a:r>
            <a:r>
              <a:rPr lang="en-US" dirty="0" smtClean="0">
                <a:ea typeface="ＭＳ Ｐゴシック" pitchFamily="34" charset="-128"/>
              </a:rPr>
              <a:t>deployment</a:t>
            </a:r>
          </a:p>
          <a:p>
            <a:r>
              <a:rPr lang="en-US" b="1" dirty="0">
                <a:ea typeface="ＭＳ Ｐゴシック" pitchFamily="34" charset="-128"/>
              </a:rPr>
              <a:t>Resource </a:t>
            </a:r>
            <a:r>
              <a:rPr lang="en-US" b="1" dirty="0" smtClean="0">
                <a:ea typeface="ＭＳ Ｐゴシック" pitchFamily="34" charset="-128"/>
              </a:rPr>
              <a:t>Configuration Modules</a:t>
            </a:r>
            <a:endParaRPr lang="en-US" b="1" dirty="0">
              <a:ea typeface="ＭＳ Ｐゴシック" pitchFamily="34" charset="-128"/>
            </a:endParaRPr>
          </a:p>
          <a:p>
            <a:pPr lvl="1"/>
            <a:r>
              <a:rPr lang="en-US" i="1" dirty="0" smtClean="0">
                <a:ea typeface="ＭＳ Ｐゴシック" pitchFamily="34" charset="-128"/>
              </a:rPr>
              <a:t> Data source Module </a:t>
            </a:r>
            <a:r>
              <a:rPr lang="en-US" dirty="0" smtClean="0">
                <a:ea typeface="ＭＳ Ｐゴシック" pitchFamily="34" charset="-128"/>
              </a:rPr>
              <a:t>– manage data sources</a:t>
            </a:r>
          </a:p>
          <a:p>
            <a:pPr lvl="1"/>
            <a:r>
              <a:rPr lang="en-US" i="1" dirty="0" smtClean="0">
                <a:ea typeface="ＭＳ Ｐゴシック" pitchFamily="34" charset="-128"/>
              </a:rPr>
              <a:t> Privilege Module </a:t>
            </a:r>
            <a:r>
              <a:rPr lang="en-US" dirty="0" smtClean="0">
                <a:ea typeface="ＭＳ Ｐゴシック" pitchFamily="34" charset="-128"/>
              </a:rPr>
              <a:t>– manage resource privileges</a:t>
            </a:r>
            <a:endParaRPr lang="en-US" dirty="0">
              <a:ea typeface="ＭＳ Ｐゴシック" pitchFamily="34" charset="-128"/>
            </a:endParaRPr>
          </a:p>
          <a:p>
            <a:pPr lvl="1"/>
            <a:r>
              <a:rPr lang="en-US" i="1" dirty="0" smtClean="0">
                <a:ea typeface="ＭＳ Ｐゴシック" pitchFamily="34" charset="-128"/>
              </a:rPr>
              <a:t> Rebind Module </a:t>
            </a:r>
            <a:r>
              <a:rPr lang="en-US" dirty="0" smtClean="0">
                <a:ea typeface="ＭＳ Ｐゴシック" pitchFamily="34" charset="-128"/>
              </a:rPr>
              <a:t>– manage rebinding of resources</a:t>
            </a:r>
            <a:endParaRPr lang="en-US" dirty="0">
              <a:ea typeface="ＭＳ Ｐゴシック" pitchFamily="34" charset="-128"/>
            </a:endParaRPr>
          </a:p>
          <a:p>
            <a:pPr lvl="1"/>
            <a:r>
              <a:rPr lang="en-US" i="1" dirty="0" smtClean="0">
                <a:ea typeface="ＭＳ Ｐゴシック" pitchFamily="34" charset="-128"/>
              </a:rPr>
              <a:t> Resource </a:t>
            </a:r>
            <a:r>
              <a:rPr lang="en-US" i="1" dirty="0">
                <a:ea typeface="ＭＳ Ｐゴシック" pitchFamily="34" charset="-128"/>
              </a:rPr>
              <a:t>Cache </a:t>
            </a:r>
            <a:r>
              <a:rPr lang="en-US" i="1" dirty="0" smtClean="0">
                <a:ea typeface="ＭＳ Ｐゴシック" pitchFamily="34" charset="-128"/>
              </a:rPr>
              <a:t>Module </a:t>
            </a:r>
            <a:r>
              <a:rPr lang="en-US" dirty="0" smtClean="0">
                <a:ea typeface="ＭＳ Ｐゴシック" pitchFamily="34" charset="-128"/>
              </a:rPr>
              <a:t>– manage resource cache</a:t>
            </a:r>
            <a:endParaRPr lang="en-US" dirty="0">
              <a:ea typeface="ＭＳ Ｐゴシック" pitchFamily="34" charset="-128"/>
            </a:endParaRPr>
          </a:p>
          <a:p>
            <a:pPr lvl="1"/>
            <a:r>
              <a:rPr lang="en-US" i="1" dirty="0" smtClean="0">
                <a:ea typeface="ＭＳ Ｐゴシック" pitchFamily="34" charset="-128"/>
              </a:rPr>
              <a:t> Resource Module </a:t>
            </a:r>
            <a:r>
              <a:rPr lang="en-US" dirty="0" smtClean="0">
                <a:ea typeface="ＭＳ Ｐゴシック" pitchFamily="34" charset="-128"/>
              </a:rPr>
              <a:t>– manage CIS resources</a:t>
            </a:r>
          </a:p>
          <a:p>
            <a:pPr lvl="1"/>
            <a:r>
              <a:rPr lang="en-US" i="1" dirty="0" smtClean="0">
                <a:ea typeface="ＭＳ Ｐゴシック" pitchFamily="34" charset="-128"/>
              </a:rPr>
              <a:t> Trigger Module </a:t>
            </a:r>
            <a:r>
              <a:rPr lang="en-US" dirty="0" smtClean="0">
                <a:ea typeface="ＭＳ Ｐゴシック" pitchFamily="34" charset="-128"/>
              </a:rPr>
              <a:t>– manage triggers</a:t>
            </a:r>
            <a:endParaRPr lang="en-US" dirty="0">
              <a:ea typeface="ＭＳ Ｐゴシック" pitchFamily="34" charset="-128"/>
            </a:endParaRPr>
          </a:p>
        </p:txBody>
      </p:sp>
      <p:sp>
        <p:nvSpPr>
          <p:cNvPr id="5" name="Rectangle 3"/>
          <p:cNvSpPr txBox="1">
            <a:spLocks/>
          </p:cNvSpPr>
          <p:nvPr/>
        </p:nvSpPr>
        <p:spPr>
          <a:xfrm>
            <a:off x="6292314" y="1143000"/>
            <a:ext cx="5728434" cy="547116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a typeface="ＭＳ Ｐゴシック" pitchFamily="34" charset="-128"/>
              </a:rPr>
              <a:t>Non-Resource Configuration Modules</a:t>
            </a:r>
          </a:p>
          <a:p>
            <a:pPr lvl="1"/>
            <a:r>
              <a:rPr lang="en-US" sz="2000" i="1" dirty="0" smtClean="0">
                <a:ea typeface="ＭＳ Ｐゴシック" pitchFamily="34" charset="-128"/>
              </a:rPr>
              <a:t> Server Attribute Module </a:t>
            </a:r>
            <a:r>
              <a:rPr lang="en-US" sz="2000" dirty="0" smtClean="0">
                <a:ea typeface="ＭＳ Ｐゴシック" pitchFamily="34" charset="-128"/>
              </a:rPr>
              <a:t>– manage server attributes</a:t>
            </a:r>
          </a:p>
          <a:p>
            <a:pPr lvl="1"/>
            <a:r>
              <a:rPr lang="en-US" sz="2000" i="1" dirty="0" smtClean="0">
                <a:ea typeface="ＭＳ Ｐゴシック" pitchFamily="34" charset="-128"/>
              </a:rPr>
              <a:t> Server Module </a:t>
            </a:r>
            <a:r>
              <a:rPr lang="en-US" sz="2000" dirty="0" smtClean="0">
                <a:ea typeface="ＭＳ Ｐゴシック" pitchFamily="34" charset="-128"/>
              </a:rPr>
              <a:t>– start, stop, restart CIS servers</a:t>
            </a:r>
          </a:p>
          <a:p>
            <a:pPr lvl="1"/>
            <a:r>
              <a:rPr lang="en-US" sz="2000" i="1" dirty="0" smtClean="0">
                <a:ea typeface="ＭＳ Ｐゴシック" pitchFamily="34" charset="-128"/>
              </a:rPr>
              <a:t> User Module </a:t>
            </a:r>
            <a:r>
              <a:rPr lang="en-US" sz="2000" dirty="0" smtClean="0">
                <a:ea typeface="ＭＳ Ｐゴシック" pitchFamily="34" charset="-128"/>
              </a:rPr>
              <a:t>– manage composite users</a:t>
            </a:r>
          </a:p>
          <a:p>
            <a:pPr lvl="1"/>
            <a:r>
              <a:rPr lang="en-US" sz="2000" i="1" dirty="0" smtClean="0">
                <a:ea typeface="ＭＳ Ｐゴシック" pitchFamily="34" charset="-128"/>
              </a:rPr>
              <a:t> Group Module </a:t>
            </a:r>
            <a:r>
              <a:rPr lang="en-US" sz="2000" dirty="0" smtClean="0">
                <a:ea typeface="ＭＳ Ｐゴシック" pitchFamily="34" charset="-128"/>
              </a:rPr>
              <a:t>– manage composite groups</a:t>
            </a:r>
          </a:p>
          <a:p>
            <a:r>
              <a:rPr lang="en-US" b="1" dirty="0" smtClean="0">
                <a:ea typeface="ＭＳ Ｐゴシック" pitchFamily="34" charset="-128"/>
              </a:rPr>
              <a:t>Resource Testing Modules</a:t>
            </a:r>
          </a:p>
          <a:p>
            <a:pPr lvl="1"/>
            <a:r>
              <a:rPr lang="en-US" sz="2400" i="1" dirty="0" smtClean="0">
                <a:ea typeface="ＭＳ Ｐゴシック" pitchFamily="34" charset="-128"/>
              </a:rPr>
              <a:t> </a:t>
            </a:r>
            <a:r>
              <a:rPr lang="en-US" i="1" dirty="0" smtClean="0">
                <a:ea typeface="ＭＳ Ｐゴシック" pitchFamily="34" charset="-128"/>
              </a:rPr>
              <a:t>Regression Test Module </a:t>
            </a:r>
            <a:r>
              <a:rPr lang="en-US" dirty="0" smtClean="0">
                <a:ea typeface="ＭＳ Ｐゴシック" pitchFamily="34" charset="-128"/>
              </a:rPr>
              <a:t>– Testing</a:t>
            </a:r>
          </a:p>
          <a:p>
            <a:pPr marL="969962" lvl="2" indent="-285750">
              <a:buFont typeface="Arial" panose="020B0604020202020204" pitchFamily="34" charset="0"/>
              <a:buChar char="•"/>
            </a:pPr>
            <a:r>
              <a:rPr lang="en-US" dirty="0" smtClean="0">
                <a:ea typeface="ＭＳ Ｐゴシック" pitchFamily="34" charset="-128"/>
              </a:rPr>
              <a:t>functional (smoke test)</a:t>
            </a:r>
          </a:p>
          <a:p>
            <a:pPr marL="969962" lvl="2" indent="-285750">
              <a:buFont typeface="Arial" panose="020B0604020202020204" pitchFamily="34" charset="0"/>
              <a:buChar char="•"/>
            </a:pPr>
            <a:r>
              <a:rPr lang="en-US" dirty="0" smtClean="0">
                <a:ea typeface="ＭＳ Ｐゴシック" pitchFamily="34" charset="-128"/>
              </a:rPr>
              <a:t>regression</a:t>
            </a:r>
          </a:p>
          <a:p>
            <a:pPr marL="969962" lvl="2" indent="-285750">
              <a:buFont typeface="Arial" panose="020B0604020202020204" pitchFamily="34" charset="0"/>
              <a:buChar char="•"/>
            </a:pPr>
            <a:r>
              <a:rPr lang="en-US" dirty="0" smtClean="0">
                <a:ea typeface="ＭＳ Ｐゴシック" pitchFamily="34" charset="-128"/>
              </a:rPr>
              <a:t>migration</a:t>
            </a:r>
          </a:p>
          <a:p>
            <a:pPr marL="969962" lvl="2" indent="-285750">
              <a:buFont typeface="Arial" panose="020B0604020202020204" pitchFamily="34" charset="0"/>
              <a:buChar char="•"/>
            </a:pPr>
            <a:r>
              <a:rPr lang="en-US" dirty="0" smtClean="0">
                <a:ea typeface="ＭＳ Ｐゴシック" pitchFamily="34" charset="-128"/>
              </a:rPr>
              <a:t>performance</a:t>
            </a:r>
          </a:p>
          <a:p>
            <a:pPr marL="969962" lvl="2" indent="-285750">
              <a:buFont typeface="Arial" panose="020B0604020202020204" pitchFamily="34" charset="0"/>
              <a:buChar char="•"/>
            </a:pPr>
            <a:r>
              <a:rPr lang="en-US" dirty="0" smtClean="0">
                <a:ea typeface="ＭＳ Ｐゴシック" pitchFamily="34" charset="-128"/>
              </a:rPr>
              <a:t>security</a:t>
            </a:r>
            <a:endParaRPr lang="en-US" dirty="0">
              <a:ea typeface="ＭＳ Ｐゴシック" pitchFamily="34" charset="-128"/>
            </a:endParaRPr>
          </a:p>
        </p:txBody>
      </p:sp>
    </p:spTree>
    <p:extLst>
      <p:ext uri="{BB962C8B-B14F-4D97-AF65-F5344CB8AC3E}">
        <p14:creationId xmlns:p14="http://schemas.microsoft.com/office/powerpoint/2010/main" val="3603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Best Practices</a:t>
            </a:r>
            <a:endParaRPr lang="en-US" sz="4800" dirty="0"/>
          </a:p>
        </p:txBody>
      </p:sp>
    </p:spTree>
    <p:extLst>
      <p:ext uri="{BB962C8B-B14F-4D97-AF65-F5344CB8AC3E}">
        <p14:creationId xmlns:p14="http://schemas.microsoft.com/office/powerpoint/2010/main" val="212116315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26233</TotalTime>
  <Words>7239</Words>
  <Application>Microsoft Office PowerPoint</Application>
  <PresentationFormat>Custom</PresentationFormat>
  <Paragraphs>853</Paragraphs>
  <Slides>44</Slides>
  <Notes>43</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10_Cisco Arial 16x9 template_dark</vt:lpstr>
      <vt:lpstr>11_Cisco Arial 16x9 template_dark</vt:lpstr>
      <vt:lpstr>Agenda Cisco Data Virtualization PDTool Training Deployment</vt:lpstr>
      <vt:lpstr>Topics</vt:lpstr>
      <vt:lpstr>PDTool License</vt:lpstr>
      <vt:lpstr>PDTool Basic Information</vt:lpstr>
      <vt:lpstr>PDTool: Problem Definition</vt:lpstr>
      <vt:lpstr>PDTool: Design Philosophy</vt:lpstr>
      <vt:lpstr>PDTool: Distribution Folders</vt:lpstr>
      <vt:lpstr>PDTool:  Functional Modules</vt:lpstr>
      <vt:lpstr>PDTool Best Practices</vt:lpstr>
      <vt:lpstr>Best Practices – Deployment Consistency</vt:lpstr>
      <vt:lpstr>Best Practices – Folders and Privileges</vt:lpstr>
      <vt:lpstr>Best Practices – Deployment Development Steps</vt:lpstr>
      <vt:lpstr>Best Practices – Deployment Strategies</vt:lpstr>
      <vt:lpstr>Typical Deployment Scenario</vt:lpstr>
      <vt:lpstr>Typical Deployment Scenario</vt:lpstr>
      <vt:lpstr>Typical Deployment Scenario Deep Dive</vt:lpstr>
      <vt:lpstr>Command-Line Execution</vt:lpstr>
      <vt:lpstr>PD Tool Command Line Execution</vt:lpstr>
      <vt:lpstr>PD Tool Command Line Anatomy</vt:lpstr>
      <vt:lpstr>CIS Connections – Servers.xml</vt:lpstr>
      <vt:lpstr>Module Configuration – Module.xml</vt:lpstr>
      <vt:lpstr>PDTool: Logs</vt:lpstr>
      <vt:lpstr>PDTool Advanced</vt:lpstr>
      <vt:lpstr>Deployment  Architecture</vt:lpstr>
      <vt:lpstr>Advanced – Dynamic Deployment Strategy</vt:lpstr>
      <vt:lpstr>Advanced – Dynamic Deployment Strategy (cont.)</vt:lpstr>
      <vt:lpstr>PowerPoint Presentation</vt:lpstr>
      <vt:lpstr>PowerPoint Presentation</vt:lpstr>
      <vt:lpstr>PowerPoint Presentation</vt:lpstr>
      <vt:lpstr>PowerPoint Presentation</vt:lpstr>
      <vt:lpstr>PD Tool VCS Configuration Process</vt:lpstr>
      <vt:lpstr>PowerPoint Presentation</vt:lpstr>
      <vt:lpstr>Design Philosophy</vt:lpstr>
      <vt:lpstr>Design Philosophy</vt:lpstr>
      <vt:lpstr>PDTool Architecture Overview</vt:lpstr>
      <vt:lpstr>PDTool Internal Architecture</vt:lpstr>
      <vt:lpstr>PDTool Development - Interfaces</vt:lpstr>
      <vt:lpstr>PDTool Development – Module Manager</vt:lpstr>
      <vt:lpstr>PDTool Development – Module Manager</vt:lpstr>
      <vt:lpstr>PDTool Development – Common Framework</vt:lpstr>
      <vt:lpstr>PDTool Command Line Execution</vt:lpstr>
      <vt:lpstr>PDTool Development – Ant</vt:lpstr>
      <vt:lpstr>PDTool Ant Execution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623</cp:revision>
  <cp:lastPrinted>2013-12-10T15:12:31Z</cp:lastPrinted>
  <dcterms:created xsi:type="dcterms:W3CDTF">2013-06-13T22:12:01Z</dcterms:created>
  <dcterms:modified xsi:type="dcterms:W3CDTF">2015-03-09T14:51:14Z</dcterms:modified>
</cp:coreProperties>
</file>